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977" r:id="rId1"/>
  </p:sldMasterIdLst>
  <p:notesMasterIdLst>
    <p:notesMasterId r:id="rId122"/>
  </p:notesMasterIdLst>
  <p:sldIdLst>
    <p:sldId id="256" r:id="rId2"/>
    <p:sldId id="306" r:id="rId3"/>
    <p:sldId id="375" r:id="rId4"/>
    <p:sldId id="257" r:id="rId5"/>
    <p:sldId id="308" r:id="rId6"/>
    <p:sldId id="309" r:id="rId7"/>
    <p:sldId id="303" r:id="rId8"/>
    <p:sldId id="258" r:id="rId9"/>
    <p:sldId id="310" r:id="rId10"/>
    <p:sldId id="261" r:id="rId11"/>
    <p:sldId id="311" r:id="rId12"/>
    <p:sldId id="304" r:id="rId13"/>
    <p:sldId id="259" r:id="rId14"/>
    <p:sldId id="263" r:id="rId15"/>
    <p:sldId id="264" r:id="rId16"/>
    <p:sldId id="260" r:id="rId17"/>
    <p:sldId id="266" r:id="rId18"/>
    <p:sldId id="376" r:id="rId19"/>
    <p:sldId id="268" r:id="rId20"/>
    <p:sldId id="269" r:id="rId21"/>
    <p:sldId id="270" r:id="rId22"/>
    <p:sldId id="276" r:id="rId23"/>
    <p:sldId id="284" r:id="rId24"/>
    <p:sldId id="285" r:id="rId25"/>
    <p:sldId id="345" r:id="rId26"/>
    <p:sldId id="344" r:id="rId27"/>
    <p:sldId id="278" r:id="rId28"/>
    <p:sldId id="277" r:id="rId29"/>
    <p:sldId id="279" r:id="rId30"/>
    <p:sldId id="280" r:id="rId31"/>
    <p:sldId id="281" r:id="rId32"/>
    <p:sldId id="282" r:id="rId33"/>
    <p:sldId id="312" r:id="rId34"/>
    <p:sldId id="313" r:id="rId35"/>
    <p:sldId id="348" r:id="rId36"/>
    <p:sldId id="314" r:id="rId37"/>
    <p:sldId id="283" r:id="rId38"/>
    <p:sldId id="349" r:id="rId39"/>
    <p:sldId id="315" r:id="rId40"/>
    <p:sldId id="300" r:id="rId41"/>
    <p:sldId id="299" r:id="rId42"/>
    <p:sldId id="301" r:id="rId43"/>
    <p:sldId id="302" r:id="rId44"/>
    <p:sldId id="343" r:id="rId45"/>
    <p:sldId id="287" r:id="rId46"/>
    <p:sldId id="271" r:id="rId47"/>
    <p:sldId id="289" r:id="rId48"/>
    <p:sldId id="290" r:id="rId49"/>
    <p:sldId id="291" r:id="rId50"/>
    <p:sldId id="292" r:id="rId51"/>
    <p:sldId id="272" r:id="rId52"/>
    <p:sldId id="293" r:id="rId53"/>
    <p:sldId id="342" r:id="rId54"/>
    <p:sldId id="274" r:id="rId55"/>
    <p:sldId id="395" r:id="rId56"/>
    <p:sldId id="396" r:id="rId57"/>
    <p:sldId id="350" r:id="rId58"/>
    <p:sldId id="316" r:id="rId59"/>
    <p:sldId id="318" r:id="rId60"/>
    <p:sldId id="325" r:id="rId61"/>
    <p:sldId id="324" r:id="rId62"/>
    <p:sldId id="317" r:id="rId63"/>
    <p:sldId id="329" r:id="rId64"/>
    <p:sldId id="331" r:id="rId65"/>
    <p:sldId id="379" r:id="rId66"/>
    <p:sldId id="352" r:id="rId67"/>
    <p:sldId id="335" r:id="rId68"/>
    <p:sldId id="353" r:id="rId69"/>
    <p:sldId id="354" r:id="rId70"/>
    <p:sldId id="267" r:id="rId71"/>
    <p:sldId id="294" r:id="rId72"/>
    <p:sldId id="296" r:id="rId73"/>
    <p:sldId id="340" r:id="rId74"/>
    <p:sldId id="297" r:id="rId75"/>
    <p:sldId id="341" r:id="rId76"/>
    <p:sldId id="355" r:id="rId77"/>
    <p:sldId id="362" r:id="rId78"/>
    <p:sldId id="363" r:id="rId79"/>
    <p:sldId id="398" r:id="rId80"/>
    <p:sldId id="399" r:id="rId81"/>
    <p:sldId id="400" r:id="rId82"/>
    <p:sldId id="401" r:id="rId83"/>
    <p:sldId id="402" r:id="rId84"/>
    <p:sldId id="403" r:id="rId85"/>
    <p:sldId id="404" r:id="rId86"/>
    <p:sldId id="405" r:id="rId87"/>
    <p:sldId id="406" r:id="rId88"/>
    <p:sldId id="407" r:id="rId89"/>
    <p:sldId id="408" r:id="rId90"/>
    <p:sldId id="409" r:id="rId91"/>
    <p:sldId id="410" r:id="rId92"/>
    <p:sldId id="411" r:id="rId93"/>
    <p:sldId id="412" r:id="rId94"/>
    <p:sldId id="413" r:id="rId95"/>
    <p:sldId id="414" r:id="rId96"/>
    <p:sldId id="415" r:id="rId97"/>
    <p:sldId id="416" r:id="rId98"/>
    <p:sldId id="417" r:id="rId99"/>
    <p:sldId id="418" r:id="rId100"/>
    <p:sldId id="419" r:id="rId101"/>
    <p:sldId id="420" r:id="rId102"/>
    <p:sldId id="421" r:id="rId103"/>
    <p:sldId id="422" r:id="rId104"/>
    <p:sldId id="423" r:id="rId105"/>
    <p:sldId id="424" r:id="rId106"/>
    <p:sldId id="425" r:id="rId107"/>
    <p:sldId id="426" r:id="rId108"/>
    <p:sldId id="427" r:id="rId109"/>
    <p:sldId id="428" r:id="rId110"/>
    <p:sldId id="429" r:id="rId111"/>
    <p:sldId id="430" r:id="rId112"/>
    <p:sldId id="431" r:id="rId113"/>
    <p:sldId id="356" r:id="rId114"/>
    <p:sldId id="357" r:id="rId115"/>
    <p:sldId id="358" r:id="rId116"/>
    <p:sldId id="359" r:id="rId117"/>
    <p:sldId id="360" r:id="rId118"/>
    <p:sldId id="377" r:id="rId119"/>
    <p:sldId id="378" r:id="rId120"/>
    <p:sldId id="361" r:id="rId1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26"/>
    <p:restoredTop sz="94804"/>
  </p:normalViewPr>
  <p:slideViewPr>
    <p:cSldViewPr snapToGrid="0" snapToObjects="1">
      <p:cViewPr varScale="1">
        <p:scale>
          <a:sx n="104" d="100"/>
          <a:sy n="104" d="100"/>
        </p:scale>
        <p:origin x="824" y="200"/>
      </p:cViewPr>
      <p:guideLst>
        <p:guide orient="horz" pos="228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notesMaster" Target="notesMasters/notesMaster1.xml"/><Relationship Id="rId123" Type="http://schemas.openxmlformats.org/officeDocument/2006/relationships/presProps" Target="presProps.xml"/><Relationship Id="rId124" Type="http://schemas.openxmlformats.org/officeDocument/2006/relationships/viewProps" Target="viewProps.xml"/><Relationship Id="rId125" Type="http://schemas.openxmlformats.org/officeDocument/2006/relationships/theme" Target="theme/theme1.xml"/><Relationship Id="rId12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9/18/18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0</a:t>
            </a:fld>
            <a:endParaRPr lang="en-US"/>
          </a:p>
        </p:txBody>
      </p:sp>
    </p:spTree>
    <p:extLst>
      <p:ext uri="{BB962C8B-B14F-4D97-AF65-F5344CB8AC3E}">
        <p14:creationId xmlns:p14="http://schemas.microsoft.com/office/powerpoint/2010/main" val="1206995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12</a:t>
            </a:fld>
            <a:endParaRPr lang="en-US"/>
          </a:p>
        </p:txBody>
      </p:sp>
    </p:spTree>
    <p:extLst>
      <p:ext uri="{BB962C8B-B14F-4D97-AF65-F5344CB8AC3E}">
        <p14:creationId xmlns:p14="http://schemas.microsoft.com/office/powerpoint/2010/main" val="1610155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it clear that </a:t>
            </a:r>
            <a:r>
              <a:rPr lang="en-US" dirty="0" err="1"/>
              <a:t>x_q</a:t>
            </a:r>
            <a:r>
              <a:rPr lang="en-US" dirty="0"/>
              <a:t> is really </a:t>
            </a:r>
            <a:r>
              <a:rPr lang="en-US" dirty="0" err="1"/>
              <a:t>x_i,q</a:t>
            </a:r>
            <a:r>
              <a:rPr lang="en-US" dirty="0"/>
              <a:t>?</a:t>
            </a:r>
            <a:r>
              <a:rPr lang="en-US" baseline="0" dirty="0"/>
              <a:t>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17</a:t>
            </a:fld>
            <a:endParaRPr lang="en-US"/>
          </a:p>
        </p:txBody>
      </p:sp>
    </p:spTree>
    <p:extLst>
      <p:ext uri="{BB962C8B-B14F-4D97-AF65-F5344CB8AC3E}">
        <p14:creationId xmlns:p14="http://schemas.microsoft.com/office/powerpoint/2010/main" val="173387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19</a:t>
            </a:fld>
            <a:endParaRPr lang="en-US"/>
          </a:p>
        </p:txBody>
      </p:sp>
    </p:spTree>
    <p:extLst>
      <p:ext uri="{BB962C8B-B14F-4D97-AF65-F5344CB8AC3E}">
        <p14:creationId xmlns:p14="http://schemas.microsoft.com/office/powerpoint/2010/main" val="762022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20</a:t>
            </a:fld>
            <a:endParaRPr lang="en-US"/>
          </a:p>
        </p:txBody>
      </p:sp>
    </p:spTree>
    <p:extLst>
      <p:ext uri="{BB962C8B-B14F-4D97-AF65-F5344CB8AC3E}">
        <p14:creationId xmlns:p14="http://schemas.microsoft.com/office/powerpoint/2010/main" val="516104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21</a:t>
            </a:fld>
            <a:endParaRPr lang="en-US"/>
          </a:p>
        </p:txBody>
      </p:sp>
    </p:spTree>
    <p:extLst>
      <p:ext uri="{BB962C8B-B14F-4D97-AF65-F5344CB8AC3E}">
        <p14:creationId xmlns:p14="http://schemas.microsoft.com/office/powerpoint/2010/main" val="876453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22</a:t>
            </a:fld>
            <a:endParaRPr lang="en-US"/>
          </a:p>
        </p:txBody>
      </p:sp>
    </p:spTree>
    <p:extLst>
      <p:ext uri="{BB962C8B-B14F-4D97-AF65-F5344CB8AC3E}">
        <p14:creationId xmlns:p14="http://schemas.microsoft.com/office/powerpoint/2010/main" val="4247433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a:t>
            </a:r>
            <a:r>
              <a:rPr lang="en-US" baseline="0" dirty="0"/>
              <a:t> </a:t>
            </a:r>
            <a:r>
              <a:rPr lang="en-US" baseline="0" dirty="0" err="1"/>
              <a:t>y_hat</a:t>
            </a:r>
            <a:r>
              <a:rPr lang="en-US" baseline="0" dirty="0"/>
              <a:t> instead of </a:t>
            </a:r>
            <a:r>
              <a:rPr lang="en-US" baseline="0" dirty="0" err="1"/>
              <a:t>f_hat</a:t>
            </a:r>
            <a:endParaRPr lang="en-US" baseline="0" dirty="0"/>
          </a:p>
          <a:p>
            <a:endParaRPr lang="en-US" baseline="0" dirty="0"/>
          </a:p>
          <a:p>
            <a:r>
              <a:rPr lang="en-US" baseline="0" dirty="0"/>
              <a:t>I think the index on </a:t>
            </a:r>
            <a:r>
              <a:rPr lang="en-US" baseline="0" dirty="0" err="1"/>
              <a:t>y_hat</a:t>
            </a:r>
            <a:r>
              <a:rPr lang="en-US" baseline="0" dirty="0"/>
              <a:t> is wrong but I can’t change it b/c it’s an image.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23</a:t>
            </a:fld>
            <a:endParaRPr lang="en-US"/>
          </a:p>
        </p:txBody>
      </p:sp>
    </p:spTree>
    <p:extLst>
      <p:ext uri="{BB962C8B-B14F-4D97-AF65-F5344CB8AC3E}">
        <p14:creationId xmlns:p14="http://schemas.microsoft.com/office/powerpoint/2010/main" val="2817724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24</a:t>
            </a:fld>
            <a:endParaRPr lang="en-US"/>
          </a:p>
        </p:txBody>
      </p:sp>
    </p:spTree>
    <p:extLst>
      <p:ext uri="{BB962C8B-B14F-4D97-AF65-F5344CB8AC3E}">
        <p14:creationId xmlns:p14="http://schemas.microsoft.com/office/powerpoint/2010/main" val="9654966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26</a:t>
            </a:fld>
            <a:endParaRPr lang="en-US"/>
          </a:p>
        </p:txBody>
      </p:sp>
    </p:spTree>
    <p:extLst>
      <p:ext uri="{BB962C8B-B14F-4D97-AF65-F5344CB8AC3E}">
        <p14:creationId xmlns:p14="http://schemas.microsoft.com/office/powerpoint/2010/main" val="10555310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27</a:t>
            </a:fld>
            <a:endParaRPr lang="en-US"/>
          </a:p>
        </p:txBody>
      </p:sp>
    </p:spTree>
    <p:extLst>
      <p:ext uri="{BB962C8B-B14F-4D97-AF65-F5344CB8AC3E}">
        <p14:creationId xmlns:p14="http://schemas.microsoft.com/office/powerpoint/2010/main" val="523764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a:t>
            </a:fld>
            <a:endParaRPr lang="en-US"/>
          </a:p>
        </p:txBody>
      </p:sp>
    </p:spTree>
    <p:extLst>
      <p:ext uri="{BB962C8B-B14F-4D97-AF65-F5344CB8AC3E}">
        <p14:creationId xmlns:p14="http://schemas.microsoft.com/office/powerpoint/2010/main" val="18397454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28</a:t>
            </a:fld>
            <a:endParaRPr lang="en-US"/>
          </a:p>
        </p:txBody>
      </p:sp>
    </p:spTree>
    <p:extLst>
      <p:ext uri="{BB962C8B-B14F-4D97-AF65-F5344CB8AC3E}">
        <p14:creationId xmlns:p14="http://schemas.microsoft.com/office/powerpoint/2010/main" val="19215729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29</a:t>
            </a:fld>
            <a:endParaRPr lang="en-US"/>
          </a:p>
        </p:txBody>
      </p:sp>
    </p:spTree>
    <p:extLst>
      <p:ext uri="{BB962C8B-B14F-4D97-AF65-F5344CB8AC3E}">
        <p14:creationId xmlns:p14="http://schemas.microsoft.com/office/powerpoint/2010/main" val="21275036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30</a:t>
            </a:fld>
            <a:endParaRPr lang="en-US"/>
          </a:p>
        </p:txBody>
      </p:sp>
    </p:spTree>
    <p:extLst>
      <p:ext uri="{BB962C8B-B14F-4D97-AF65-F5344CB8AC3E}">
        <p14:creationId xmlns:p14="http://schemas.microsoft.com/office/powerpoint/2010/main" val="10864972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31</a:t>
            </a:fld>
            <a:endParaRPr lang="en-US"/>
          </a:p>
        </p:txBody>
      </p:sp>
    </p:spTree>
    <p:extLst>
      <p:ext uri="{BB962C8B-B14F-4D97-AF65-F5344CB8AC3E}">
        <p14:creationId xmlns:p14="http://schemas.microsoft.com/office/powerpoint/2010/main" val="11544799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32</a:t>
            </a:fld>
            <a:endParaRPr lang="en-US"/>
          </a:p>
        </p:txBody>
      </p:sp>
    </p:spTree>
    <p:extLst>
      <p:ext uri="{BB962C8B-B14F-4D97-AF65-F5344CB8AC3E}">
        <p14:creationId xmlns:p14="http://schemas.microsoft.com/office/powerpoint/2010/main" val="4310176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33</a:t>
            </a:fld>
            <a:endParaRPr lang="en-US"/>
          </a:p>
        </p:txBody>
      </p:sp>
    </p:spTree>
    <p:extLst>
      <p:ext uri="{BB962C8B-B14F-4D97-AF65-F5344CB8AC3E}">
        <p14:creationId xmlns:p14="http://schemas.microsoft.com/office/powerpoint/2010/main" val="17331873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39</a:t>
            </a:fld>
            <a:endParaRPr lang="en-US"/>
          </a:p>
        </p:txBody>
      </p:sp>
    </p:spTree>
    <p:extLst>
      <p:ext uri="{BB962C8B-B14F-4D97-AF65-F5344CB8AC3E}">
        <p14:creationId xmlns:p14="http://schemas.microsoft.com/office/powerpoint/2010/main" val="6017040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40</a:t>
            </a:fld>
            <a:endParaRPr lang="en-US"/>
          </a:p>
        </p:txBody>
      </p:sp>
    </p:spTree>
    <p:extLst>
      <p:ext uri="{BB962C8B-B14F-4D97-AF65-F5344CB8AC3E}">
        <p14:creationId xmlns:p14="http://schemas.microsoft.com/office/powerpoint/2010/main" val="649605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41</a:t>
            </a:fld>
            <a:endParaRPr lang="en-US"/>
          </a:p>
        </p:txBody>
      </p:sp>
    </p:spTree>
    <p:extLst>
      <p:ext uri="{BB962C8B-B14F-4D97-AF65-F5344CB8AC3E}">
        <p14:creationId xmlns:p14="http://schemas.microsoft.com/office/powerpoint/2010/main" val="5062921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this to a nicer</a:t>
            </a:r>
            <a:r>
              <a:rPr lang="en-US" baseline="0" dirty="0"/>
              <a:t> plot </a:t>
            </a:r>
          </a:p>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42</a:t>
            </a:fld>
            <a:endParaRPr lang="en-US"/>
          </a:p>
        </p:txBody>
      </p:sp>
    </p:spTree>
    <p:extLst>
      <p:ext uri="{BB962C8B-B14F-4D97-AF65-F5344CB8AC3E}">
        <p14:creationId xmlns:p14="http://schemas.microsoft.com/office/powerpoint/2010/main" val="443981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a:t>
            </a:fld>
            <a:endParaRPr lang="en-US"/>
          </a:p>
        </p:txBody>
      </p:sp>
    </p:spTree>
    <p:extLst>
      <p:ext uri="{BB962C8B-B14F-4D97-AF65-F5344CB8AC3E}">
        <p14:creationId xmlns:p14="http://schemas.microsoft.com/office/powerpoint/2010/main" val="12930217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50</a:t>
            </a:fld>
            <a:endParaRPr lang="en-US"/>
          </a:p>
        </p:txBody>
      </p:sp>
    </p:spTree>
    <p:extLst>
      <p:ext uri="{BB962C8B-B14F-4D97-AF65-F5344CB8AC3E}">
        <p14:creationId xmlns:p14="http://schemas.microsoft.com/office/powerpoint/2010/main" val="20927692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Should you mention that this would be a ``numerical’’ approach?</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52</a:t>
            </a:fld>
            <a:endParaRPr lang="en-US"/>
          </a:p>
        </p:txBody>
      </p:sp>
    </p:spTree>
    <p:extLst>
      <p:ext uri="{BB962C8B-B14F-4D97-AF65-F5344CB8AC3E}">
        <p14:creationId xmlns:p14="http://schemas.microsoft.com/office/powerpoint/2010/main" val="19785847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you mention that this is the</a:t>
            </a:r>
            <a:r>
              <a:rPr lang="en-US" baseline="0" dirty="0"/>
              <a:t> analytical approach?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53</a:t>
            </a:fld>
            <a:endParaRPr lang="en-US"/>
          </a:p>
        </p:txBody>
      </p:sp>
    </p:spTree>
    <p:extLst>
      <p:ext uri="{BB962C8B-B14F-4D97-AF65-F5344CB8AC3E}">
        <p14:creationId xmlns:p14="http://schemas.microsoft.com/office/powerpoint/2010/main" val="6765153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Max:</a:t>
            </a:r>
            <a:r>
              <a:rPr lang="en-US" baseline="0" dirty="0" smtClean="0"/>
              <a:t> Think of credit data, when we want to eliminate outliers. Mean when you look for profit and opportunity cost </a:t>
            </a:r>
            <a:r>
              <a:rPr lang="mr-IN" baseline="0" dirty="0" smtClean="0"/>
              <a:t>–</a:t>
            </a:r>
            <a:r>
              <a:rPr lang="en-US" baseline="0" dirty="0" smtClean="0"/>
              <a:t> think real estate </a:t>
            </a:r>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55</a:t>
            </a:fld>
            <a:endParaRPr lang="en-US"/>
          </a:p>
        </p:txBody>
      </p:sp>
    </p:spTree>
    <p:extLst>
      <p:ext uri="{BB962C8B-B14F-4D97-AF65-F5344CB8AC3E}">
        <p14:creationId xmlns:p14="http://schemas.microsoft.com/office/powerpoint/2010/main" val="12309633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Axes labels! (DLS)</a:t>
            </a:r>
          </a:p>
        </p:txBody>
      </p:sp>
      <p:sp>
        <p:nvSpPr>
          <p:cNvPr id="4" name="Slide Number Placeholder 3"/>
          <p:cNvSpPr>
            <a:spLocks noGrp="1"/>
          </p:cNvSpPr>
          <p:nvPr>
            <p:ph type="sldNum" sz="quarter" idx="10"/>
          </p:nvPr>
        </p:nvSpPr>
        <p:spPr/>
        <p:txBody>
          <a:bodyPr/>
          <a:lstStyle/>
          <a:p>
            <a:fld id="{1D887189-9274-814D-9CD5-CBA9E19E06C7}" type="slidenum">
              <a:rPr lang="en-US" smtClean="0"/>
              <a:t>58</a:t>
            </a:fld>
            <a:endParaRPr lang="en-US"/>
          </a:p>
        </p:txBody>
      </p:sp>
    </p:spTree>
    <p:extLst>
      <p:ext uri="{BB962C8B-B14F-4D97-AF65-F5344CB8AC3E}">
        <p14:creationId xmlns:p14="http://schemas.microsoft.com/office/powerpoint/2010/main" val="4901350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59</a:t>
            </a:fld>
            <a:endParaRPr lang="en-US"/>
          </a:p>
        </p:txBody>
      </p:sp>
    </p:spTree>
    <p:extLst>
      <p:ext uri="{BB962C8B-B14F-4D97-AF65-F5344CB8AC3E}">
        <p14:creationId xmlns:p14="http://schemas.microsoft.com/office/powerpoint/2010/main" val="2475197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71</a:t>
            </a:fld>
            <a:endParaRPr lang="en-US"/>
          </a:p>
        </p:txBody>
      </p:sp>
    </p:spTree>
    <p:extLst>
      <p:ext uri="{BB962C8B-B14F-4D97-AF65-F5344CB8AC3E}">
        <p14:creationId xmlns:p14="http://schemas.microsoft.com/office/powerpoint/2010/main" val="11504821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72</a:t>
            </a:fld>
            <a:endParaRPr lang="en-US"/>
          </a:p>
        </p:txBody>
      </p:sp>
    </p:spTree>
    <p:extLst>
      <p:ext uri="{BB962C8B-B14F-4D97-AF65-F5344CB8AC3E}">
        <p14:creationId xmlns:p14="http://schemas.microsoft.com/office/powerpoint/2010/main" val="3643590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73</a:t>
            </a:fld>
            <a:endParaRPr lang="en-US"/>
          </a:p>
        </p:txBody>
      </p:sp>
    </p:spTree>
    <p:extLst>
      <p:ext uri="{BB962C8B-B14F-4D97-AF65-F5344CB8AC3E}">
        <p14:creationId xmlns:p14="http://schemas.microsoft.com/office/powerpoint/2010/main" val="10162888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74</a:t>
            </a:fld>
            <a:endParaRPr lang="en-US"/>
          </a:p>
        </p:txBody>
      </p:sp>
    </p:spTree>
    <p:extLst>
      <p:ext uri="{BB962C8B-B14F-4D97-AF65-F5344CB8AC3E}">
        <p14:creationId xmlns:p14="http://schemas.microsoft.com/office/powerpoint/2010/main" val="2000022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a:t>
            </a:fld>
            <a:endParaRPr lang="en-US"/>
          </a:p>
        </p:txBody>
      </p:sp>
    </p:spTree>
    <p:extLst>
      <p:ext uri="{BB962C8B-B14F-4D97-AF65-F5344CB8AC3E}">
        <p14:creationId xmlns:p14="http://schemas.microsoft.com/office/powerpoint/2010/main" val="19277403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77</a:t>
            </a:fld>
            <a:endParaRPr lang="en-US"/>
          </a:p>
        </p:txBody>
      </p:sp>
    </p:spTree>
    <p:extLst>
      <p:ext uri="{BB962C8B-B14F-4D97-AF65-F5344CB8AC3E}">
        <p14:creationId xmlns:p14="http://schemas.microsoft.com/office/powerpoint/2010/main" val="67861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Aleatoric</a:t>
            </a:r>
            <a:r>
              <a:rPr lang="en-US" dirty="0"/>
              <a:t> error? (DLS)</a:t>
            </a:r>
          </a:p>
        </p:txBody>
      </p:sp>
      <p:sp>
        <p:nvSpPr>
          <p:cNvPr id="4" name="Slide Number Placeholder 3"/>
          <p:cNvSpPr>
            <a:spLocks noGrp="1"/>
          </p:cNvSpPr>
          <p:nvPr>
            <p:ph type="sldNum" sz="quarter" idx="10"/>
          </p:nvPr>
        </p:nvSpPr>
        <p:spPr/>
        <p:txBody>
          <a:bodyPr/>
          <a:lstStyle/>
          <a:p>
            <a:fld id="{1D887189-9274-814D-9CD5-CBA9E19E06C7}" type="slidenum">
              <a:rPr lang="en-US" smtClean="0"/>
              <a:t>78</a:t>
            </a:fld>
            <a:endParaRPr lang="en-US"/>
          </a:p>
        </p:txBody>
      </p:sp>
    </p:spTree>
    <p:extLst>
      <p:ext uri="{BB962C8B-B14F-4D97-AF65-F5344CB8AC3E}">
        <p14:creationId xmlns:p14="http://schemas.microsoft.com/office/powerpoint/2010/main" val="14985358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[RD: ADD WHATEVER YOU WANT HERE ABOUT POPULATION VS SAMPLE]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82</a:t>
            </a:fld>
            <a:endParaRPr lang="en-US"/>
          </a:p>
        </p:txBody>
      </p:sp>
    </p:spTree>
    <p:extLst>
      <p:ext uri="{BB962C8B-B14F-4D97-AF65-F5344CB8AC3E}">
        <p14:creationId xmlns:p14="http://schemas.microsoft.com/office/powerpoint/2010/main" val="20778983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[RD: ADD WHATEVER YOU WANT HERE ABOUT POPULATION VS SAMPLE]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83</a:t>
            </a:fld>
            <a:endParaRPr lang="en-US"/>
          </a:p>
        </p:txBody>
      </p:sp>
    </p:spTree>
    <p:extLst>
      <p:ext uri="{BB962C8B-B14F-4D97-AF65-F5344CB8AC3E}">
        <p14:creationId xmlns:p14="http://schemas.microsoft.com/office/powerpoint/2010/main" val="20334495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show </a:t>
            </a:r>
            <a:r>
              <a:rPr lang="en-US" smtClean="0"/>
              <a:t>how sub-sampling</a:t>
            </a:r>
            <a:r>
              <a:rPr lang="en-US" baseline="0" smtClean="0"/>
              <a:t> works ?</a:t>
            </a:r>
          </a:p>
          <a:p>
            <a:endParaRPr lang="en-US"/>
          </a:p>
        </p:txBody>
      </p:sp>
      <p:sp>
        <p:nvSpPr>
          <p:cNvPr id="4" name="Slide Number Placeholder 3"/>
          <p:cNvSpPr>
            <a:spLocks noGrp="1"/>
          </p:cNvSpPr>
          <p:nvPr>
            <p:ph type="sldNum" sz="quarter" idx="10"/>
          </p:nvPr>
        </p:nvSpPr>
        <p:spPr/>
        <p:txBody>
          <a:bodyPr/>
          <a:lstStyle/>
          <a:p>
            <a:fld id="{1512A77D-B1C3-7C44-941B-3A8BDB817C3B}" type="slidenum">
              <a:rPr lang="en-US" smtClean="0"/>
              <a:t>84</a:t>
            </a:fld>
            <a:endParaRPr lang="en-US"/>
          </a:p>
        </p:txBody>
      </p:sp>
    </p:spTree>
    <p:extLst>
      <p:ext uri="{BB962C8B-B14F-4D97-AF65-F5344CB8AC3E}">
        <p14:creationId xmlns:p14="http://schemas.microsoft.com/office/powerpoint/2010/main" val="19806511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the sub-sample</a:t>
            </a:r>
            <a:r>
              <a:rPr lang="en-US" baseline="0" dirty="0" smtClean="0"/>
              <a:t> size </a:t>
            </a:r>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87</a:t>
            </a:fld>
            <a:endParaRPr lang="en-US"/>
          </a:p>
        </p:txBody>
      </p:sp>
    </p:spTree>
    <p:extLst>
      <p:ext uri="{BB962C8B-B14F-4D97-AF65-F5344CB8AC3E}">
        <p14:creationId xmlns:p14="http://schemas.microsoft.com/office/powerpoint/2010/main" val="5519846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the sub-sample</a:t>
            </a:r>
            <a:r>
              <a:rPr lang="en-US" baseline="0" dirty="0" smtClean="0"/>
              <a:t> size </a:t>
            </a:r>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88</a:t>
            </a:fld>
            <a:endParaRPr lang="en-US"/>
          </a:p>
        </p:txBody>
      </p:sp>
    </p:spTree>
    <p:extLst>
      <p:ext uri="{BB962C8B-B14F-4D97-AF65-F5344CB8AC3E}">
        <p14:creationId xmlns:p14="http://schemas.microsoft.com/office/powerpoint/2010/main" val="15329540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the sub-sample</a:t>
            </a:r>
            <a:r>
              <a:rPr lang="en-US" baseline="0" dirty="0" smtClean="0"/>
              <a:t> size </a:t>
            </a:r>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89</a:t>
            </a:fld>
            <a:endParaRPr lang="en-US"/>
          </a:p>
        </p:txBody>
      </p:sp>
    </p:spTree>
    <p:extLst>
      <p:ext uri="{BB962C8B-B14F-4D97-AF65-F5344CB8AC3E}">
        <p14:creationId xmlns:p14="http://schemas.microsoft.com/office/powerpoint/2010/main" val="16002333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Fix this with true replacement</a:t>
            </a:r>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96</a:t>
            </a:fld>
            <a:endParaRPr lang="en-US"/>
          </a:p>
        </p:txBody>
      </p:sp>
    </p:spTree>
    <p:extLst>
      <p:ext uri="{BB962C8B-B14F-4D97-AF65-F5344CB8AC3E}">
        <p14:creationId xmlns:p14="http://schemas.microsoft.com/office/powerpoint/2010/main" val="15867468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102</a:t>
            </a:fld>
            <a:endParaRPr lang="en-US"/>
          </a:p>
        </p:txBody>
      </p:sp>
    </p:spTree>
    <p:extLst>
      <p:ext uri="{BB962C8B-B14F-4D97-AF65-F5344CB8AC3E}">
        <p14:creationId xmlns:p14="http://schemas.microsoft.com/office/powerpoint/2010/main" val="1692295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6</a:t>
            </a:fld>
            <a:endParaRPr lang="en-US"/>
          </a:p>
        </p:txBody>
      </p:sp>
    </p:spTree>
    <p:extLst>
      <p:ext uri="{BB962C8B-B14F-4D97-AF65-F5344CB8AC3E}">
        <p14:creationId xmlns:p14="http://schemas.microsoft.com/office/powerpoint/2010/main" val="2311685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data set is small this approximation does not work </a:t>
            </a:r>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103</a:t>
            </a:fld>
            <a:endParaRPr lang="en-US"/>
          </a:p>
        </p:txBody>
      </p:sp>
    </p:spTree>
    <p:extLst>
      <p:ext uri="{BB962C8B-B14F-4D97-AF65-F5344CB8AC3E}">
        <p14:creationId xmlns:p14="http://schemas.microsoft.com/office/powerpoint/2010/main" val="13518991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106</a:t>
            </a:fld>
            <a:endParaRPr lang="en-US"/>
          </a:p>
        </p:txBody>
      </p:sp>
    </p:spTree>
    <p:extLst>
      <p:ext uri="{BB962C8B-B14F-4D97-AF65-F5344CB8AC3E}">
        <p14:creationId xmlns:p14="http://schemas.microsoft.com/office/powerpoint/2010/main" val="5938755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107</a:t>
            </a:fld>
            <a:endParaRPr lang="en-US"/>
          </a:p>
        </p:txBody>
      </p:sp>
    </p:spTree>
    <p:extLst>
      <p:ext uri="{BB962C8B-B14F-4D97-AF65-F5344CB8AC3E}">
        <p14:creationId xmlns:p14="http://schemas.microsoft.com/office/powerpoint/2010/main" val="2016534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109</a:t>
            </a:fld>
            <a:endParaRPr lang="en-US"/>
          </a:p>
        </p:txBody>
      </p:sp>
    </p:spTree>
    <p:extLst>
      <p:ext uri="{BB962C8B-B14F-4D97-AF65-F5344CB8AC3E}">
        <p14:creationId xmlns:p14="http://schemas.microsoft.com/office/powerpoint/2010/main" val="12678366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110</a:t>
            </a:fld>
            <a:endParaRPr lang="en-US"/>
          </a:p>
        </p:txBody>
      </p:sp>
    </p:spTree>
    <p:extLst>
      <p:ext uri="{BB962C8B-B14F-4D97-AF65-F5344CB8AC3E}">
        <p14:creationId xmlns:p14="http://schemas.microsoft.com/office/powerpoint/2010/main" val="14886587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111</a:t>
            </a:fld>
            <a:endParaRPr lang="en-US"/>
          </a:p>
        </p:txBody>
      </p:sp>
    </p:spTree>
    <p:extLst>
      <p:ext uri="{BB962C8B-B14F-4D97-AF65-F5344CB8AC3E}">
        <p14:creationId xmlns:p14="http://schemas.microsoft.com/office/powerpoint/2010/main" val="706172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7</a:t>
            </a:fld>
            <a:endParaRPr lang="en-US"/>
          </a:p>
        </p:txBody>
      </p:sp>
    </p:spTree>
    <p:extLst>
      <p:ext uri="{BB962C8B-B14F-4D97-AF65-F5344CB8AC3E}">
        <p14:creationId xmlns:p14="http://schemas.microsoft.com/office/powerpoint/2010/main" val="770520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8</a:t>
            </a:fld>
            <a:endParaRPr lang="en-US"/>
          </a:p>
        </p:txBody>
      </p:sp>
    </p:spTree>
    <p:extLst>
      <p:ext uri="{BB962C8B-B14F-4D97-AF65-F5344CB8AC3E}">
        <p14:creationId xmlns:p14="http://schemas.microsoft.com/office/powerpoint/2010/main" val="1216765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9</a:t>
            </a:fld>
            <a:endParaRPr lang="en-US"/>
          </a:p>
        </p:txBody>
      </p:sp>
    </p:spTree>
    <p:extLst>
      <p:ext uri="{BB962C8B-B14F-4D97-AF65-F5344CB8AC3E}">
        <p14:creationId xmlns:p14="http://schemas.microsoft.com/office/powerpoint/2010/main" val="156921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11</a:t>
            </a:fld>
            <a:endParaRPr lang="en-US"/>
          </a:p>
        </p:txBody>
      </p:sp>
    </p:spTree>
    <p:extLst>
      <p:ext uri="{BB962C8B-B14F-4D97-AF65-F5344CB8AC3E}">
        <p14:creationId xmlns:p14="http://schemas.microsoft.com/office/powerpoint/2010/main" val="1746379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smtClean="0">
                <a:solidFill>
                  <a:schemeClr val="tx1">
                    <a:lumMod val="75000"/>
                    <a:lumOff val="25000"/>
                  </a:schemeClr>
                </a:solidFill>
                <a:effectLst/>
                <a:latin typeface="Karla" charset="0"/>
                <a:ea typeface="Karla" charset="0"/>
                <a:cs typeface="Karla" charset="0"/>
              </a:rPr>
              <a:t>CS109A </a:t>
            </a:r>
            <a:r>
              <a:rPr lang="en-US" sz="3200" kern="1200" dirty="0">
                <a:solidFill>
                  <a:schemeClr val="tx1">
                    <a:lumMod val="75000"/>
                    <a:lumOff val="25000"/>
                  </a:schemeClr>
                </a:solidFill>
                <a:effectLst/>
                <a:latin typeface="Karla" charset="0"/>
                <a:ea typeface="Karla" charset="0"/>
                <a:cs typeface="Karla" charset="0"/>
              </a:rPr>
              <a:t>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Kevin Rader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sp>
        <p:nvSpPr>
          <p:cNvPr id="12" name="TextBox 11"/>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10" name="TextBox 9"/>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8" name="TextBox 7"/>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972221140"/>
      </p:ext>
    </p:extLst>
  </p:cSld>
  <p:clrMap bg1="lt1" tx1="dk1" bg2="lt2" tx2="dk2" accent1="accent1" accent2="accent2" accent3="accent3" accent4="accent4" accent5="accent5" accent6="accent6" hlink="hlink" folHlink="fol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 id="2147483989"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10.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00.xml.rels><?xml version="1.0" encoding="UTF-8" standalone="yes"?>
<Relationships xmlns="http://schemas.openxmlformats.org/package/2006/relationships"><Relationship Id="rId3" Type="http://schemas.openxmlformats.org/officeDocument/2006/relationships/image" Target="../media/image98.tiff"/><Relationship Id="rId4" Type="http://schemas.openxmlformats.org/officeDocument/2006/relationships/image" Target="../media/image99.tiff"/><Relationship Id="rId5" Type="http://schemas.openxmlformats.org/officeDocument/2006/relationships/image" Target="../media/image100.tiff"/><Relationship Id="rId6" Type="http://schemas.openxmlformats.org/officeDocument/2006/relationships/image" Target="../media/image101.tiff"/><Relationship Id="rId7" Type="http://schemas.openxmlformats.org/officeDocument/2006/relationships/image" Target="../media/image102.tiff"/><Relationship Id="rId1" Type="http://schemas.openxmlformats.org/officeDocument/2006/relationships/slideLayout" Target="../slideLayouts/slideLayout2.xml"/><Relationship Id="rId2" Type="http://schemas.openxmlformats.org/officeDocument/2006/relationships/image" Target="../media/image97.tiff"/></Relationships>
</file>

<file path=ppt/slides/_rels/slide101.xml.rels><?xml version="1.0" encoding="UTF-8" standalone="yes"?>
<Relationships xmlns="http://schemas.openxmlformats.org/package/2006/relationships"><Relationship Id="rId3" Type="http://schemas.openxmlformats.org/officeDocument/2006/relationships/image" Target="../media/image98.tiff"/><Relationship Id="rId4" Type="http://schemas.openxmlformats.org/officeDocument/2006/relationships/image" Target="../media/image99.tiff"/><Relationship Id="rId5" Type="http://schemas.openxmlformats.org/officeDocument/2006/relationships/image" Target="../media/image100.tiff"/><Relationship Id="rId6" Type="http://schemas.openxmlformats.org/officeDocument/2006/relationships/image" Target="../media/image101.tiff"/><Relationship Id="rId7" Type="http://schemas.openxmlformats.org/officeDocument/2006/relationships/image" Target="../media/image102.tiff"/><Relationship Id="rId1" Type="http://schemas.openxmlformats.org/officeDocument/2006/relationships/slideLayout" Target="../slideLayouts/slideLayout2.xml"/><Relationship Id="rId2" Type="http://schemas.openxmlformats.org/officeDocument/2006/relationships/image" Target="../media/image97.tiff"/></Relationships>
</file>

<file path=ppt/slides/_rels/slide102.xml.rels><?xml version="1.0" encoding="UTF-8" standalone="yes"?>
<Relationships xmlns="http://schemas.openxmlformats.org/package/2006/relationships"><Relationship Id="rId3" Type="http://schemas.openxmlformats.org/officeDocument/2006/relationships/image" Target="../media/image98.tiff"/><Relationship Id="rId4" Type="http://schemas.openxmlformats.org/officeDocument/2006/relationships/image" Target="../media/image99.tiff"/><Relationship Id="rId5" Type="http://schemas.openxmlformats.org/officeDocument/2006/relationships/image" Target="../media/image100.tiff"/><Relationship Id="rId6" Type="http://schemas.openxmlformats.org/officeDocument/2006/relationships/image" Target="../media/image101.tiff"/><Relationship Id="rId7" Type="http://schemas.openxmlformats.org/officeDocument/2006/relationships/image" Target="../media/image102.tiff"/><Relationship Id="rId1" Type="http://schemas.openxmlformats.org/officeDocument/2006/relationships/slideLayout" Target="../slideLayouts/slideLayout2.xml"/><Relationship Id="rId2" Type="http://schemas.openxmlformats.org/officeDocument/2006/relationships/image" Target="../media/image97.tif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4.png"/></Relationships>
</file>

<file path=ppt/slides/_rels/slide104.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3.emf"/><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png"/><Relationship Id="rId3" Type="http://schemas.openxmlformats.org/officeDocument/2006/relationships/image" Target="../media/image104.em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107.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08.xml.rels><?xml version="1.0" encoding="UTF-8" standalone="yes"?>
<Relationships xmlns="http://schemas.openxmlformats.org/package/2006/relationships"><Relationship Id="rId3" Type="http://schemas.openxmlformats.org/officeDocument/2006/relationships/image" Target="../media/image360.png"/><Relationship Id="rId4" Type="http://schemas.openxmlformats.org/officeDocument/2006/relationships/image" Target="../media/image74.png"/><Relationship Id="rId5" Type="http://schemas.openxmlformats.org/officeDocument/2006/relationships/image" Target="../media/image420.png"/><Relationship Id="rId6"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105.emf"/><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13.png"/></Relationships>
</file>

<file path=ppt/slides/_rels/slide112.xml.rels><?xml version="1.0" encoding="UTF-8" standalone="yes"?>
<Relationships xmlns="http://schemas.openxmlformats.org/package/2006/relationships"><Relationship Id="rId3" Type="http://schemas.openxmlformats.org/officeDocument/2006/relationships/image" Target="../media/image380.png"/><Relationship Id="rId4" Type="http://schemas.openxmlformats.org/officeDocument/2006/relationships/image" Target="../media/image39.png"/><Relationship Id="rId5"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114.xml.rels><?xml version="1.0" encoding="UTF-8" standalone="yes"?>
<Relationships xmlns="http://schemas.openxmlformats.org/package/2006/relationships"><Relationship Id="rId3" Type="http://schemas.openxmlformats.org/officeDocument/2006/relationships/image" Target="../media/image920.png"/><Relationship Id="rId4" Type="http://schemas.openxmlformats.org/officeDocument/2006/relationships/image" Target="../media/image890.png"/><Relationship Id="rId1" Type="http://schemas.openxmlformats.org/officeDocument/2006/relationships/slideLayout" Target="../slideLayouts/slideLayout2.xml"/><Relationship Id="rId2" Type="http://schemas.openxmlformats.org/officeDocument/2006/relationships/image" Target="../media/image106.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png"/><Relationship Id="rId3" Type="http://schemas.openxmlformats.org/officeDocument/2006/relationships/image" Target="../media/image920.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2.png"/><Relationship Id="rId3" Type="http://schemas.openxmlformats.org/officeDocument/2006/relationships/image" Target="../media/image920.png"/></Relationships>
</file>

<file path=ppt/slides/_rels/slide117.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920.png"/><Relationship Id="rId5" Type="http://schemas.openxmlformats.org/officeDocument/2006/relationships/image" Target="../media/image970.png"/><Relationship Id="rId1" Type="http://schemas.openxmlformats.org/officeDocument/2006/relationships/slideLayout" Target="../slideLayouts/slideLayout2.xml"/><Relationship Id="rId2" Type="http://schemas.openxmlformats.org/officeDocument/2006/relationships/image" Target="../media/image114.png"/></Relationships>
</file>

<file path=ppt/slides/_rels/slide118.xml.rels><?xml version="1.0" encoding="UTF-8" standalone="yes"?>
<Relationships xmlns="http://schemas.openxmlformats.org/package/2006/relationships"><Relationship Id="rId3" Type="http://schemas.openxmlformats.org/officeDocument/2006/relationships/image" Target="../media/image114.png"/><Relationship Id="rId4" Type="http://schemas.openxmlformats.org/officeDocument/2006/relationships/image" Target="../media/image920.png"/><Relationship Id="rId5" Type="http://schemas.openxmlformats.org/officeDocument/2006/relationships/image" Target="../media/image970.png"/><Relationship Id="rId1" Type="http://schemas.openxmlformats.org/officeDocument/2006/relationships/slideLayout" Target="../slideLayouts/slideLayout2.xml"/><Relationship Id="rId2" Type="http://schemas.openxmlformats.org/officeDocument/2006/relationships/image" Target="../media/image116.png"/></Relationships>
</file>

<file path=ppt/slides/_rels/slide119.xml.rels><?xml version="1.0" encoding="UTF-8" standalone="yes"?>
<Relationships xmlns="http://schemas.openxmlformats.org/package/2006/relationships"><Relationship Id="rId3" Type="http://schemas.openxmlformats.org/officeDocument/2006/relationships/image" Target="../media/image114.png"/><Relationship Id="rId4" Type="http://schemas.openxmlformats.org/officeDocument/2006/relationships/image" Target="../media/image920.png"/><Relationship Id="rId5" Type="http://schemas.openxmlformats.org/officeDocument/2006/relationships/image" Target="../media/image970.png"/><Relationship Id="rId1" Type="http://schemas.openxmlformats.org/officeDocument/2006/relationships/slideLayout" Target="../slideLayouts/slideLayout2.xml"/><Relationship Id="rId2" Type="http://schemas.openxmlformats.org/officeDocument/2006/relationships/image" Target="../media/image1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_rels/slide120.xml.rels><?xml version="1.0" encoding="UTF-8" standalone="yes"?>
<Relationships xmlns="http://schemas.openxmlformats.org/package/2006/relationships"><Relationship Id="rId3" Type="http://schemas.openxmlformats.org/officeDocument/2006/relationships/image" Target="../media/image920.png"/><Relationship Id="rId4" Type="http://schemas.openxmlformats.org/officeDocument/2006/relationships/image" Target="../media/image930.png"/><Relationship Id="rId1" Type="http://schemas.openxmlformats.org/officeDocument/2006/relationships/slideLayout" Target="../slideLayouts/slideLayout2.xml"/><Relationship Id="rId2" Type="http://schemas.openxmlformats.org/officeDocument/2006/relationships/image" Target="../media/image1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01.png"/><Relationship Id="rId5"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610.png"/><Relationship Id="rId5"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0.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31.png"/><Relationship Id="rId5" Type="http://schemas.openxmlformats.org/officeDocument/2006/relationships/image" Target="../media/image110.png"/><Relationship Id="rId6" Type="http://schemas.openxmlformats.org/officeDocument/2006/relationships/image" Target="../media/image130.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161.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00.png"/><Relationship Id="rId5" Type="http://schemas.openxmlformats.org/officeDocument/2006/relationships/image" Target="../media/image110.png"/><Relationship Id="rId6" Type="http://schemas.openxmlformats.org/officeDocument/2006/relationships/image" Target="../media/image160.png"/><Relationship Id="rId7" Type="http://schemas.openxmlformats.org/officeDocument/2006/relationships/image" Target="../media/image19.png"/><Relationship Id="rId8" Type="http://schemas.openxmlformats.org/officeDocument/2006/relationships/image" Target="../media/image150.png"/><Relationship Id="rId9" Type="http://schemas.openxmlformats.org/officeDocument/2006/relationships/image" Target="../media/image18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70.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310.png"/><Relationship Id="rId4"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6.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emf"/><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34.emf"/><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35.emf"/></Relationships>
</file>

<file path=ppt/slides/_rels/slide46.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7.emf"/><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39.emf"/><Relationship Id="rId5" Type="http://schemas.openxmlformats.org/officeDocument/2006/relationships/image" Target="../media/image40.emf"/><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43.emf"/><Relationship Id="rId5" Type="http://schemas.openxmlformats.org/officeDocument/2006/relationships/image" Target="../media/image44.emf"/><Relationship Id="rId6" Type="http://schemas.openxmlformats.org/officeDocument/2006/relationships/image" Target="../media/image45.emf"/><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55.xml.rels><?xml version="1.0" encoding="UTF-8" standalone="yes"?>
<Relationships xmlns="http://schemas.openxmlformats.org/package/2006/relationships"><Relationship Id="rId3" Type="http://schemas.openxmlformats.org/officeDocument/2006/relationships/image" Target="../media/image47.emf"/><Relationship Id="rId4" Type="http://schemas.openxmlformats.org/officeDocument/2006/relationships/image" Target="../media/image48.emf"/><Relationship Id="rId1" Type="http://schemas.openxmlformats.org/officeDocument/2006/relationships/slideLayout" Target="../slideLayouts/slideLayout2.xml"/><Relationship Id="rId2" Type="http://schemas.openxmlformats.org/officeDocument/2006/relationships/image" Target="../media/image46.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8.png"/><Relationship Id="rId5" Type="http://schemas.openxmlformats.org/officeDocument/2006/relationships/image" Target="../media/image54.emf"/><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openxmlformats.org/officeDocument/2006/relationships/image" Target="../media/image6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 Id="rId3" Type="http://schemas.openxmlformats.org/officeDocument/2006/relationships/image" Target="../media/image6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 Id="rId3" Type="http://schemas.openxmlformats.org/officeDocument/2006/relationships/image" Target="../media/image6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 Id="rId3" Type="http://schemas.openxmlformats.org/officeDocument/2006/relationships/image" Target="../media/image6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69.png"/><Relationship Id="rId3" Type="http://schemas.openxmlformats.org/officeDocument/2006/relationships/image" Target="../media/image7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7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7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73.png"/></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 Id="rId3" Type="http://schemas.openxmlformats.org/officeDocument/2006/relationships/image" Target="../media/image84.png"/></Relationships>
</file>

<file path=ppt/slides/_rels/slide77.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1" Type="http://schemas.openxmlformats.org/officeDocument/2006/relationships/slideLayout" Target="../slideLayouts/slideLayout3.xml"/><Relationship Id="rId2" Type="http://schemas.openxmlformats.org/officeDocument/2006/relationships/image" Target="../media/image77.png"/></Relationships>
</file>

<file path=ppt/slides/_rels/slide78.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2.png"/><Relationship Id="rId5" Type="http://schemas.openxmlformats.org/officeDocument/2006/relationships/image" Target="../media/image83.png"/><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8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 Id="rId3" Type="http://schemas.openxmlformats.org/officeDocument/2006/relationships/image" Target="../media/image7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 Id="rId3" Type="http://schemas.openxmlformats.org/officeDocument/2006/relationships/image" Target="../media/image8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84.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4.emf"/><Relationship Id="rId5" Type="http://schemas.openxmlformats.org/officeDocument/2006/relationships/image" Target="../media/image85.emf"/><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85.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1" Type="http://schemas.openxmlformats.org/officeDocument/2006/relationships/slideLayout" Target="../slideLayouts/slideLayout8.xml"/><Relationship Id="rId2" Type="http://schemas.openxmlformats.org/officeDocument/2006/relationships/notesSlide" Target="../notesSlides/notesSlide44.xml"/></Relationships>
</file>

<file path=ppt/slides/_rels/slide86.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1" Type="http://schemas.openxmlformats.org/officeDocument/2006/relationships/slideLayout" Target="../slideLayouts/slideLayout8.xml"/><Relationship Id="rId2" Type="http://schemas.openxmlformats.org/officeDocument/2006/relationships/image" Target="../media/image90.png"/></Relationships>
</file>

<file path=ppt/slides/_rels/slide8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93.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88.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89.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0.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22.png"/><Relationship Id="rId5"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98.tiff"/><Relationship Id="rId4" Type="http://schemas.openxmlformats.org/officeDocument/2006/relationships/image" Target="../media/image99.tiff"/><Relationship Id="rId5" Type="http://schemas.openxmlformats.org/officeDocument/2006/relationships/image" Target="../media/image100.tiff"/><Relationship Id="rId6" Type="http://schemas.openxmlformats.org/officeDocument/2006/relationships/image" Target="../media/image101.tiff"/><Relationship Id="rId7" Type="http://schemas.openxmlformats.org/officeDocument/2006/relationships/image" Target="../media/image102.tiff"/><Relationship Id="rId1" Type="http://schemas.openxmlformats.org/officeDocument/2006/relationships/slideLayout" Target="../slideLayouts/slideLayout2.xml"/><Relationship Id="rId2" Type="http://schemas.openxmlformats.org/officeDocument/2006/relationships/image" Target="../media/image97.tiff"/></Relationships>
</file>

<file path=ppt/slides/_rels/slide93.xml.rels><?xml version="1.0" encoding="UTF-8" standalone="yes"?>
<Relationships xmlns="http://schemas.openxmlformats.org/package/2006/relationships"><Relationship Id="rId3" Type="http://schemas.openxmlformats.org/officeDocument/2006/relationships/image" Target="../media/image98.tiff"/><Relationship Id="rId4" Type="http://schemas.openxmlformats.org/officeDocument/2006/relationships/image" Target="../media/image99.tiff"/><Relationship Id="rId5" Type="http://schemas.openxmlformats.org/officeDocument/2006/relationships/image" Target="../media/image100.tiff"/><Relationship Id="rId6" Type="http://schemas.openxmlformats.org/officeDocument/2006/relationships/image" Target="../media/image101.tiff"/><Relationship Id="rId7" Type="http://schemas.openxmlformats.org/officeDocument/2006/relationships/image" Target="../media/image102.tiff"/><Relationship Id="rId1" Type="http://schemas.openxmlformats.org/officeDocument/2006/relationships/slideLayout" Target="../slideLayouts/slideLayout2.xml"/><Relationship Id="rId2" Type="http://schemas.openxmlformats.org/officeDocument/2006/relationships/image" Target="../media/image97.tiff"/></Relationships>
</file>

<file path=ppt/slides/_rels/slide94.xml.rels><?xml version="1.0" encoding="UTF-8" standalone="yes"?>
<Relationships xmlns="http://schemas.openxmlformats.org/package/2006/relationships"><Relationship Id="rId3" Type="http://schemas.openxmlformats.org/officeDocument/2006/relationships/image" Target="../media/image98.tiff"/><Relationship Id="rId4" Type="http://schemas.openxmlformats.org/officeDocument/2006/relationships/image" Target="../media/image99.tiff"/><Relationship Id="rId5" Type="http://schemas.openxmlformats.org/officeDocument/2006/relationships/image" Target="../media/image100.tiff"/><Relationship Id="rId6" Type="http://schemas.openxmlformats.org/officeDocument/2006/relationships/image" Target="../media/image101.tiff"/><Relationship Id="rId7" Type="http://schemas.openxmlformats.org/officeDocument/2006/relationships/image" Target="../media/image102.tiff"/><Relationship Id="rId1" Type="http://schemas.openxmlformats.org/officeDocument/2006/relationships/slideLayout" Target="../slideLayouts/slideLayout2.xml"/><Relationship Id="rId2" Type="http://schemas.openxmlformats.org/officeDocument/2006/relationships/image" Target="../media/image97.tiff"/></Relationships>
</file>

<file path=ppt/slides/_rels/slide95.xml.rels><?xml version="1.0" encoding="UTF-8" standalone="yes"?>
<Relationships xmlns="http://schemas.openxmlformats.org/package/2006/relationships"><Relationship Id="rId3" Type="http://schemas.openxmlformats.org/officeDocument/2006/relationships/image" Target="../media/image98.tiff"/><Relationship Id="rId4" Type="http://schemas.openxmlformats.org/officeDocument/2006/relationships/image" Target="../media/image99.tiff"/><Relationship Id="rId5" Type="http://schemas.openxmlformats.org/officeDocument/2006/relationships/image" Target="../media/image100.tiff"/><Relationship Id="rId6" Type="http://schemas.openxmlformats.org/officeDocument/2006/relationships/image" Target="../media/image101.tiff"/><Relationship Id="rId7" Type="http://schemas.openxmlformats.org/officeDocument/2006/relationships/image" Target="../media/image102.tiff"/><Relationship Id="rId1" Type="http://schemas.openxmlformats.org/officeDocument/2006/relationships/slideLayout" Target="../slideLayouts/slideLayout2.xml"/><Relationship Id="rId2" Type="http://schemas.openxmlformats.org/officeDocument/2006/relationships/image" Target="../media/image97.tiff"/></Relationships>
</file>

<file path=ppt/slides/_rels/slide96.xml.rels><?xml version="1.0" encoding="UTF-8" standalone="yes"?>
<Relationships xmlns="http://schemas.openxmlformats.org/package/2006/relationships"><Relationship Id="rId3" Type="http://schemas.openxmlformats.org/officeDocument/2006/relationships/image" Target="../media/image98.tiff"/><Relationship Id="rId4" Type="http://schemas.openxmlformats.org/officeDocument/2006/relationships/image" Target="../media/image99.tiff"/><Relationship Id="rId5" Type="http://schemas.openxmlformats.org/officeDocument/2006/relationships/image" Target="../media/image100.tiff"/><Relationship Id="rId6" Type="http://schemas.openxmlformats.org/officeDocument/2006/relationships/image" Target="../media/image101.tiff"/><Relationship Id="rId7" Type="http://schemas.openxmlformats.org/officeDocument/2006/relationships/image" Target="../media/image102.tiff"/><Relationship Id="rId1" Type="http://schemas.openxmlformats.org/officeDocument/2006/relationships/slideLayout" Target="../slideLayouts/slideLayout2.xml"/><Relationship Id="rId2" Type="http://schemas.openxmlformats.org/officeDocument/2006/relationships/image" Target="../media/image97.tiff"/></Relationships>
</file>

<file path=ppt/slides/_rels/slide97.xml.rels><?xml version="1.0" encoding="UTF-8" standalone="yes"?>
<Relationships xmlns="http://schemas.openxmlformats.org/package/2006/relationships"><Relationship Id="rId3" Type="http://schemas.openxmlformats.org/officeDocument/2006/relationships/image" Target="../media/image97.tiff"/><Relationship Id="rId4" Type="http://schemas.openxmlformats.org/officeDocument/2006/relationships/image" Target="../media/image98.tiff"/><Relationship Id="rId5" Type="http://schemas.openxmlformats.org/officeDocument/2006/relationships/image" Target="../media/image99.tiff"/><Relationship Id="rId6" Type="http://schemas.openxmlformats.org/officeDocument/2006/relationships/image" Target="../media/image100.tiff"/><Relationship Id="rId7" Type="http://schemas.openxmlformats.org/officeDocument/2006/relationships/image" Target="../media/image101.tiff"/><Relationship Id="rId8" Type="http://schemas.openxmlformats.org/officeDocument/2006/relationships/image" Target="../media/image102.tiff"/><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98.xml.rels><?xml version="1.0" encoding="UTF-8" standalone="yes"?>
<Relationships xmlns="http://schemas.openxmlformats.org/package/2006/relationships"><Relationship Id="rId3" Type="http://schemas.openxmlformats.org/officeDocument/2006/relationships/image" Target="../media/image98.tiff"/><Relationship Id="rId4" Type="http://schemas.openxmlformats.org/officeDocument/2006/relationships/image" Target="../media/image99.tiff"/><Relationship Id="rId5" Type="http://schemas.openxmlformats.org/officeDocument/2006/relationships/image" Target="../media/image100.tiff"/><Relationship Id="rId6" Type="http://schemas.openxmlformats.org/officeDocument/2006/relationships/image" Target="../media/image101.tiff"/><Relationship Id="rId7" Type="http://schemas.openxmlformats.org/officeDocument/2006/relationships/image" Target="../media/image102.tiff"/><Relationship Id="rId1" Type="http://schemas.openxmlformats.org/officeDocument/2006/relationships/slideLayout" Target="../slideLayouts/slideLayout2.xml"/><Relationship Id="rId2" Type="http://schemas.openxmlformats.org/officeDocument/2006/relationships/image" Target="../media/image97.tiff"/></Relationships>
</file>

<file path=ppt/slides/_rels/slide99.xml.rels><?xml version="1.0" encoding="UTF-8" standalone="yes"?>
<Relationships xmlns="http://schemas.openxmlformats.org/package/2006/relationships"><Relationship Id="rId3" Type="http://schemas.openxmlformats.org/officeDocument/2006/relationships/image" Target="../media/image98.tiff"/><Relationship Id="rId4" Type="http://schemas.openxmlformats.org/officeDocument/2006/relationships/image" Target="../media/image99.tiff"/><Relationship Id="rId5" Type="http://schemas.openxmlformats.org/officeDocument/2006/relationships/image" Target="../media/image100.tiff"/><Relationship Id="rId6" Type="http://schemas.openxmlformats.org/officeDocument/2006/relationships/image" Target="../media/image101.tiff"/><Relationship Id="rId7" Type="http://schemas.openxmlformats.org/officeDocument/2006/relationships/image" Target="../media/image102.tiff"/><Relationship Id="rId1" Type="http://schemas.openxmlformats.org/officeDocument/2006/relationships/slideLayout" Target="../slideLayouts/slideLayout2.xml"/><Relationship Id="rId2" Type="http://schemas.openxmlformats.org/officeDocument/2006/relationships/image" Target="../media/image9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694902"/>
            <a:ext cx="10363200" cy="1403898"/>
          </a:xfrm>
        </p:spPr>
        <p:txBody>
          <a:bodyPr/>
          <a:lstStyle/>
          <a:p>
            <a:r>
              <a:rPr lang="en-US"/>
              <a:t>Lecture </a:t>
            </a:r>
            <a:r>
              <a:rPr lang="en-US" smtClean="0"/>
              <a:t>4-5: </a:t>
            </a:r>
            <a:r>
              <a:rPr lang="en-US" dirty="0" smtClean="0"/>
              <a:t>Linear Regression, </a:t>
            </a:r>
            <a:r>
              <a:rPr lang="en-US" dirty="0" err="1"/>
              <a:t>kNN</a:t>
            </a:r>
            <a:r>
              <a:rPr lang="en-US" dirty="0"/>
              <a:t> Regression and Inference</a:t>
            </a:r>
          </a:p>
        </p:txBody>
      </p:sp>
    </p:spTree>
    <p:extLst>
      <p:ext uri="{BB962C8B-B14F-4D97-AF65-F5344CB8AC3E}">
        <p14:creationId xmlns:p14="http://schemas.microsoft.com/office/powerpoint/2010/main" val="1889992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96834"/>
          </a:xfrm>
          <a:solidFill>
            <a:schemeClr val="tx1">
              <a:lumMod val="65000"/>
              <a:lumOff val="35000"/>
            </a:schemeClr>
          </a:solidFill>
        </p:spPr>
        <p:txBody>
          <a:bodyPr anchor="ctr"/>
          <a:lstStyle/>
          <a:p>
            <a:r>
              <a:rPr lang="en-US" dirty="0">
                <a:solidFill>
                  <a:schemeClr val="bg1">
                    <a:lumMod val="95000"/>
                  </a:schemeClr>
                </a:solidFill>
              </a:rPr>
              <a:t>	Definition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015473"/>
                <a:ext cx="10753340" cy="3901702"/>
              </a:xfrm>
              <a:solidFill>
                <a:schemeClr val="bg1">
                  <a:lumMod val="85000"/>
                  <a:alpha val="92000"/>
                </a:schemeClr>
              </a:solidFill>
            </p:spPr>
            <p:txBody>
              <a:bodyPr/>
              <a:lstStyle/>
              <a:p>
                <a:pPr>
                  <a:spcAft>
                    <a:spcPts val="1800"/>
                  </a:spcAft>
                </a:pPr>
                <a:r>
                  <a:rPr lang="en-US" sz="2400" dirty="0"/>
                  <a:t>We are observing </a:t>
                </a:r>
                <a14:m>
                  <m:oMath xmlns:m="http://schemas.openxmlformats.org/officeDocument/2006/math">
                    <m:r>
                      <a:rPr lang="en-US" sz="2400" b="0" i="1" smtClean="0">
                        <a:latin typeface="Cambria Math" charset="0"/>
                      </a:rPr>
                      <m:t>𝑝</m:t>
                    </m:r>
                    <m:r>
                      <a:rPr lang="en-US" sz="2400" b="0" i="1" smtClean="0">
                        <a:latin typeface="Cambria Math" charset="0"/>
                      </a:rPr>
                      <m:t>+1 </m:t>
                    </m:r>
                  </m:oMath>
                </a14:m>
                <a:r>
                  <a:rPr lang="en-US" sz="2400" dirty="0"/>
                  <a:t>number variables and we are making </a:t>
                </a:r>
                <a14:m>
                  <m:oMath xmlns:m="http://schemas.openxmlformats.org/officeDocument/2006/math">
                    <m:r>
                      <a:rPr lang="en-US" sz="2400" b="0" i="1" smtClean="0">
                        <a:latin typeface="Cambria Math" charset="0"/>
                      </a:rPr>
                      <m:t>𝑛</m:t>
                    </m:r>
                    <m:r>
                      <a:rPr lang="en-US" sz="2400" b="0" i="1" smtClean="0">
                        <a:latin typeface="Cambria Math" charset="0"/>
                      </a:rPr>
                      <m:t> </m:t>
                    </m:r>
                  </m:oMath>
                </a14:m>
                <a:r>
                  <a:rPr lang="en-US" sz="2400" dirty="0"/>
                  <a:t>sets of observations. We call:</a:t>
                </a:r>
              </a:p>
              <a:p>
                <a:pPr marL="923925" indent="-344488">
                  <a:spcAft>
                    <a:spcPts val="1800"/>
                  </a:spcAft>
                  <a:buFont typeface="Arial" charset="0"/>
                  <a:buChar char="•"/>
                </a:pPr>
                <a:r>
                  <a:rPr lang="en-US" sz="2400" dirty="0"/>
                  <a:t>the variable we'd like to predict the </a:t>
                </a:r>
                <a:r>
                  <a:rPr lang="en-US" sz="2400" b="1" dirty="0"/>
                  <a:t>outcome</a:t>
                </a:r>
                <a:r>
                  <a:rPr lang="en-US" sz="2400" dirty="0"/>
                  <a:t> or </a:t>
                </a:r>
                <a:r>
                  <a:rPr lang="en-US" sz="2400" b="1" dirty="0"/>
                  <a:t>response variable</a:t>
                </a:r>
                <a:r>
                  <a:rPr lang="en-US" sz="2400" dirty="0"/>
                  <a:t>; typically, we denote this variable by </a:t>
                </a:r>
                <a14:m>
                  <m:oMath xmlns:m="http://schemas.openxmlformats.org/officeDocument/2006/math">
                    <m:r>
                      <a:rPr lang="en-US" sz="2400" b="0" i="1" smtClean="0">
                        <a:latin typeface="Cambria Math" charset="0"/>
                      </a:rPr>
                      <m:t>𝑌</m:t>
                    </m:r>
                    <m:r>
                      <a:rPr lang="en-US" sz="2400" i="1">
                        <a:latin typeface="Cambria Math" charset="0"/>
                      </a:rPr>
                      <m:t> </m:t>
                    </m:r>
                  </m:oMath>
                </a14:m>
                <a:r>
                  <a:rPr lang="en-US" sz="2400" dirty="0"/>
                  <a:t>and the individual measurements </a:t>
                </a:r>
                <a14:m>
                  <m:oMath xmlns:m="http://schemas.openxmlformats.org/officeDocument/2006/math">
                    <m:sSub>
                      <m:sSubPr>
                        <m:ctrlPr>
                          <a:rPr lang="en-US" sz="2400" i="1" smtClean="0">
                            <a:latin typeface="Cambria Math" charset="0"/>
                          </a:rPr>
                        </m:ctrlPr>
                      </m:sSubPr>
                      <m:e>
                        <m:r>
                          <a:rPr lang="en-US" sz="2400" b="0" i="1" smtClean="0">
                            <a:latin typeface="Cambria Math" charset="0"/>
                          </a:rPr>
                          <m:t>𝑦</m:t>
                        </m:r>
                      </m:e>
                      <m:sub>
                        <m:r>
                          <a:rPr lang="en-US" sz="2400" b="0" i="1" smtClean="0">
                            <a:latin typeface="Cambria Math" charset="0"/>
                          </a:rPr>
                          <m:t>𝑖</m:t>
                        </m:r>
                      </m:sub>
                    </m:sSub>
                    <m:r>
                      <a:rPr lang="en-US" sz="2400" b="0" i="1" smtClean="0">
                        <a:latin typeface="Cambria Math" charset="0"/>
                      </a:rPr>
                      <m:t>.</m:t>
                    </m:r>
                  </m:oMath>
                </a14:m>
                <a:endParaRPr lang="en-US" sz="2400" b="0" dirty="0"/>
              </a:p>
              <a:p>
                <a:pPr marL="923925" indent="-344488">
                  <a:spcAft>
                    <a:spcPts val="1800"/>
                  </a:spcAft>
                  <a:buFont typeface="Arial" charset="0"/>
                  <a:buChar char="•"/>
                </a:pPr>
                <a:r>
                  <a:rPr lang="en-US" sz="2400" dirty="0"/>
                  <a:t>the variables we use in making the predictions the </a:t>
                </a:r>
                <a:r>
                  <a:rPr lang="en-US" sz="2400" b="1" dirty="0"/>
                  <a:t>features</a:t>
                </a:r>
                <a:r>
                  <a:rPr lang="en-US" sz="2400" dirty="0"/>
                  <a:t> or </a:t>
                </a:r>
                <a:r>
                  <a:rPr lang="en-US" sz="2400" b="1" dirty="0"/>
                  <a:t>predictor</a:t>
                </a:r>
                <a:r>
                  <a:rPr lang="en-US" sz="2400" dirty="0"/>
                  <a:t> variables; typically, we denote these variables by </a:t>
                </a:r>
                <a14:m>
                  <m:oMath xmlns:m="http://schemas.openxmlformats.org/officeDocument/2006/math">
                    <m:r>
                      <a:rPr lang="en-US" sz="2400" b="0" i="1" smtClean="0">
                        <a:latin typeface="Cambria Math" charset="0"/>
                      </a:rPr>
                      <m:t>𝑋</m:t>
                    </m:r>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𝑋</m:t>
                        </m:r>
                      </m:e>
                      <m:sub>
                        <m:r>
                          <a:rPr lang="en-US" sz="2400" b="0" i="1" smtClean="0">
                            <a:latin typeface="Cambria Math" charset="0"/>
                          </a:rPr>
                          <m:t>1</m:t>
                        </m:r>
                      </m:sub>
                    </m:sSub>
                    <m:r>
                      <a:rPr lang="en-US" sz="2400" b="0" i="1" smtClean="0">
                        <a:latin typeface="Cambria Math" charset="0"/>
                      </a:rPr>
                      <m:t>,…,</m:t>
                    </m:r>
                    <m:sSub>
                      <m:sSubPr>
                        <m:ctrlPr>
                          <a:rPr lang="en-US" sz="2400" i="1">
                            <a:latin typeface="Cambria Math" charset="0"/>
                          </a:rPr>
                        </m:ctrlPr>
                      </m:sSubPr>
                      <m:e>
                        <m:r>
                          <a:rPr lang="en-US" sz="2400" i="1">
                            <a:latin typeface="Cambria Math" charset="0"/>
                          </a:rPr>
                          <m:t>𝑋</m:t>
                        </m:r>
                      </m:e>
                      <m:sub>
                        <m:r>
                          <a:rPr lang="en-US" sz="2400" b="0" i="1" smtClean="0">
                            <a:latin typeface="Cambria Math" charset="0"/>
                          </a:rPr>
                          <m:t>𝑝</m:t>
                        </m:r>
                      </m:sub>
                    </m:sSub>
                  </m:oMath>
                </a14:m>
                <a:r>
                  <a:rPr lang="en-US" sz="2400" dirty="0"/>
                  <a:t> and the individual measurements </a:t>
                </a:r>
                <a14:m>
                  <m:oMath xmlns:m="http://schemas.openxmlformats.org/officeDocument/2006/math">
                    <m:sSub>
                      <m:sSubPr>
                        <m:ctrlPr>
                          <a:rPr lang="en-US" sz="2400" i="1">
                            <a:latin typeface="Cambria Math" charset="0"/>
                          </a:rPr>
                        </m:ctrlPr>
                      </m:sSubPr>
                      <m:e>
                        <m:r>
                          <a:rPr lang="en-US" sz="2400" b="0" i="1" smtClean="0">
                            <a:latin typeface="Cambria Math" charset="0"/>
                          </a:rPr>
                          <m:t>𝑥</m:t>
                        </m:r>
                      </m:e>
                      <m:sub>
                        <m:r>
                          <a:rPr lang="en-US" sz="2400" b="0" i="1" smtClean="0">
                            <a:latin typeface="Cambria Math" charset="0"/>
                          </a:rPr>
                          <m:t>𝑖</m:t>
                        </m:r>
                        <m:r>
                          <a:rPr lang="en-US" sz="2400" b="0" i="1" smtClean="0">
                            <a:latin typeface="Cambria Math" charset="0"/>
                          </a:rPr>
                          <m:t>,</m:t>
                        </m:r>
                        <m:r>
                          <a:rPr lang="en-US" sz="2400" b="0" i="1" smtClean="0">
                            <a:latin typeface="Cambria Math" charset="0"/>
                          </a:rPr>
                          <m:t>𝑗</m:t>
                        </m:r>
                      </m:sub>
                    </m:sSub>
                  </m:oMath>
                </a14:m>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015473"/>
                <a:ext cx="10753340" cy="3901702"/>
              </a:xfrm>
              <a:blipFill rotWithShape="0">
                <a:blip r:embed="rId3"/>
                <a:stretch>
                  <a:fillRect l="-907" t="-1218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9</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833415" y="5032311"/>
                <a:ext cx="10581643" cy="830997"/>
              </a:xfrm>
              <a:prstGeom prst="rect">
                <a:avLst/>
              </a:prstGeom>
              <a:noFill/>
            </p:spPr>
            <p:txBody>
              <a:bodyPr wrap="square" rtlCol="0">
                <a:spAutoFit/>
              </a:bodyPr>
              <a:lstStyle/>
              <a:p>
                <a:r>
                  <a:rPr lang="en-US" sz="2400" b="1" dirty="0">
                    <a:solidFill>
                      <a:srgbClr val="464646"/>
                    </a:solidFill>
                    <a:latin typeface="Karla" charset="0"/>
                    <a:ea typeface="Karla" charset="0"/>
                    <a:cs typeface="Karla" charset="0"/>
                  </a:rPr>
                  <a:t>Note: </a:t>
                </a:r>
                <a14:m>
                  <m:oMath xmlns:m="http://schemas.openxmlformats.org/officeDocument/2006/math">
                    <m:r>
                      <a:rPr lang="en-US" sz="2400">
                        <a:solidFill>
                          <a:srgbClr val="464646"/>
                        </a:solidFill>
                        <a:latin typeface="Cambria Math" charset="0"/>
                        <a:ea typeface="Karla" charset="0"/>
                        <a:cs typeface="Karla" charset="0"/>
                      </a:rPr>
                      <m:t>𝑖</m:t>
                    </m:r>
                    <m:r>
                      <a:rPr lang="en-US" sz="2400">
                        <a:solidFill>
                          <a:srgbClr val="464646"/>
                        </a:solidFill>
                        <a:latin typeface="Cambria Math" charset="0"/>
                        <a:ea typeface="Karla" charset="0"/>
                        <a:cs typeface="Karla" charset="0"/>
                      </a:rPr>
                      <m:t> </m:t>
                    </m:r>
                  </m:oMath>
                </a14:m>
                <a:r>
                  <a:rPr lang="en-US" sz="2400" dirty="0">
                    <a:solidFill>
                      <a:srgbClr val="464646"/>
                    </a:solidFill>
                    <a:latin typeface="Karla" charset="0"/>
                    <a:ea typeface="Karla" charset="0"/>
                    <a:cs typeface="Karla" charset="0"/>
                  </a:rPr>
                  <a:t>indexes the observation (</a:t>
                </a:r>
                <a14:m>
                  <m:oMath xmlns:m="http://schemas.openxmlformats.org/officeDocument/2006/math">
                    <m:r>
                      <a:rPr lang="en-US" sz="2400">
                        <a:solidFill>
                          <a:srgbClr val="464646"/>
                        </a:solidFill>
                        <a:latin typeface="Cambria Math" charset="0"/>
                        <a:ea typeface="Karla" charset="0"/>
                        <a:cs typeface="Karla" charset="0"/>
                      </a:rPr>
                      <m:t>𝑖</m:t>
                    </m:r>
                    <m:r>
                      <a:rPr lang="en-US" sz="2400">
                        <a:solidFill>
                          <a:srgbClr val="464646"/>
                        </a:solidFill>
                        <a:latin typeface="Cambria Math" charset="0"/>
                        <a:ea typeface="Karla" charset="0"/>
                        <a:cs typeface="Karla" charset="0"/>
                      </a:rPr>
                      <m:t>=1,…,</m:t>
                    </m:r>
                    <m:r>
                      <a:rPr lang="en-US" sz="2400">
                        <a:solidFill>
                          <a:srgbClr val="464646"/>
                        </a:solidFill>
                        <a:latin typeface="Cambria Math" charset="0"/>
                        <a:ea typeface="Karla" charset="0"/>
                        <a:cs typeface="Karla" charset="0"/>
                      </a:rPr>
                      <m:t>𝑛</m:t>
                    </m:r>
                    <m:r>
                      <a:rPr lang="en-US" sz="2400">
                        <a:solidFill>
                          <a:srgbClr val="464646"/>
                        </a:solidFill>
                        <a:latin typeface="Cambria Math" charset="0"/>
                        <a:ea typeface="Karla" charset="0"/>
                        <a:cs typeface="Karla" charset="0"/>
                      </a:rPr>
                      <m:t>) </m:t>
                    </m:r>
                  </m:oMath>
                </a14:m>
                <a:r>
                  <a:rPr lang="en-US" sz="2400" dirty="0">
                    <a:solidFill>
                      <a:srgbClr val="464646"/>
                    </a:solidFill>
                    <a:latin typeface="Karla" charset="0"/>
                    <a:ea typeface="Karla" charset="0"/>
                    <a:cs typeface="Karla" charset="0"/>
                  </a:rPr>
                  <a:t>and </a:t>
                </a:r>
                <a14:m>
                  <m:oMath xmlns:m="http://schemas.openxmlformats.org/officeDocument/2006/math">
                    <m:r>
                      <a:rPr lang="en-US" sz="2400">
                        <a:solidFill>
                          <a:srgbClr val="464646"/>
                        </a:solidFill>
                        <a:latin typeface="Cambria Math" charset="0"/>
                        <a:ea typeface="Karla" charset="0"/>
                        <a:cs typeface="Karla" charset="0"/>
                      </a:rPr>
                      <m:t>𝑗</m:t>
                    </m:r>
                  </m:oMath>
                </a14:m>
                <a:r>
                  <a:rPr lang="en-US" sz="2400" dirty="0">
                    <a:solidFill>
                      <a:srgbClr val="464646"/>
                    </a:solidFill>
                    <a:latin typeface="Karla" charset="0"/>
                    <a:ea typeface="Karla" charset="0"/>
                    <a:cs typeface="Karla" charset="0"/>
                  </a:rPr>
                  <a:t> indexes the value of the </a:t>
                </a:r>
                <a14:m>
                  <m:oMath xmlns:m="http://schemas.openxmlformats.org/officeDocument/2006/math">
                    <m:r>
                      <a:rPr lang="en-US" sz="2400">
                        <a:solidFill>
                          <a:srgbClr val="464646"/>
                        </a:solidFill>
                        <a:latin typeface="Cambria Math" charset="0"/>
                        <a:ea typeface="Karla" charset="0"/>
                        <a:cs typeface="Karla" charset="0"/>
                      </a:rPr>
                      <m:t>𝑗</m:t>
                    </m:r>
                  </m:oMath>
                </a14:m>
                <a:r>
                  <a:rPr lang="en-US" sz="2400" dirty="0">
                    <a:solidFill>
                      <a:srgbClr val="464646"/>
                    </a:solidFill>
                    <a:latin typeface="Karla" charset="0"/>
                    <a:ea typeface="Karla" charset="0"/>
                    <a:cs typeface="Karla" charset="0"/>
                  </a:rPr>
                  <a:t>-</a:t>
                </a:r>
                <a:r>
                  <a:rPr lang="en-US" sz="2400" dirty="0" err="1">
                    <a:solidFill>
                      <a:srgbClr val="464646"/>
                    </a:solidFill>
                    <a:latin typeface="Karla" charset="0"/>
                    <a:ea typeface="Karla" charset="0"/>
                    <a:cs typeface="Karla" charset="0"/>
                  </a:rPr>
                  <a:t>th</a:t>
                </a:r>
                <a:r>
                  <a:rPr lang="en-US" sz="2400" dirty="0">
                    <a:solidFill>
                      <a:srgbClr val="464646"/>
                    </a:solidFill>
                    <a:latin typeface="Karla" charset="0"/>
                    <a:ea typeface="Karla" charset="0"/>
                    <a:cs typeface="Karla" charset="0"/>
                  </a:rPr>
                  <a:t> predictor variable (</a:t>
                </a:r>
                <a14:m>
                  <m:oMath xmlns:m="http://schemas.openxmlformats.org/officeDocument/2006/math">
                    <m:r>
                      <m:rPr>
                        <m:sty m:val="p"/>
                      </m:rPr>
                      <a:rPr lang="en-US" sz="2400">
                        <a:solidFill>
                          <a:srgbClr val="464646"/>
                        </a:solidFill>
                        <a:latin typeface="Cambria Math" charset="0"/>
                        <a:ea typeface="Karla" charset="0"/>
                        <a:cs typeface="Karla" charset="0"/>
                      </a:rPr>
                      <m:t>j</m:t>
                    </m:r>
                    <m:r>
                      <a:rPr lang="en-US" sz="2400">
                        <a:solidFill>
                          <a:srgbClr val="464646"/>
                        </a:solidFill>
                        <a:latin typeface="Cambria Math" charset="0"/>
                        <a:ea typeface="Karla" charset="0"/>
                        <a:cs typeface="Karla" charset="0"/>
                      </a:rPr>
                      <m:t>=1,…,</m:t>
                    </m:r>
                    <m:r>
                      <a:rPr lang="en-US" sz="2400">
                        <a:solidFill>
                          <a:srgbClr val="464646"/>
                        </a:solidFill>
                        <a:latin typeface="Cambria Math" charset="0"/>
                        <a:ea typeface="Karla" charset="0"/>
                        <a:cs typeface="Karla" charset="0"/>
                      </a:rPr>
                      <m:t>𝑝</m:t>
                    </m:r>
                    <m:r>
                      <a:rPr lang="en-US" sz="2400">
                        <a:solidFill>
                          <a:srgbClr val="464646"/>
                        </a:solidFill>
                        <a:latin typeface="Cambria Math" charset="0"/>
                        <a:ea typeface="Karla" charset="0"/>
                        <a:cs typeface="Karla" charset="0"/>
                      </a:rPr>
                      <m:t>)</m:t>
                    </m:r>
                  </m:oMath>
                </a14:m>
                <a:r>
                  <a:rPr lang="en-US" sz="2400" dirty="0">
                    <a:solidFill>
                      <a:srgbClr val="464646"/>
                    </a:solidFill>
                    <a:latin typeface="Karla" charset="0"/>
                    <a:ea typeface="Karla" charset="0"/>
                    <a:cs typeface="Karla" charset="0"/>
                  </a:rPr>
                  <a:t>.</a:t>
                </a:r>
              </a:p>
            </p:txBody>
          </p:sp>
        </mc:Choice>
        <mc:Fallback xmlns="">
          <p:sp>
            <p:nvSpPr>
              <p:cNvPr id="5" name="TextBox 4"/>
              <p:cNvSpPr txBox="1">
                <a:spLocks noRot="1" noChangeAspect="1" noMove="1" noResize="1" noEditPoints="1" noAdjustHandles="1" noChangeArrowheads="1" noChangeShapeType="1" noTextEdit="1"/>
              </p:cNvSpPr>
              <p:nvPr/>
            </p:nvSpPr>
            <p:spPr>
              <a:xfrm>
                <a:off x="833415" y="5032311"/>
                <a:ext cx="10581643" cy="830997"/>
              </a:xfrm>
              <a:prstGeom prst="rect">
                <a:avLst/>
              </a:prstGeom>
              <a:blipFill rotWithShape="0">
                <a:blip r:embed="rId4"/>
                <a:stretch>
                  <a:fillRect l="-922" t="-57353" b="-29412"/>
                </a:stretch>
              </a:blipFill>
            </p:spPr>
            <p:txBody>
              <a:bodyPr/>
              <a:lstStyle/>
              <a:p>
                <a:r>
                  <a:rPr lang="en-US">
                    <a:noFill/>
                  </a:rPr>
                  <a:t> </a:t>
                </a:r>
              </a:p>
            </p:txBody>
          </p:sp>
        </mc:Fallback>
      </mc:AlternateContent>
    </p:spTree>
    <p:extLst>
      <p:ext uri="{BB962C8B-B14F-4D97-AF65-F5344CB8AC3E}">
        <p14:creationId xmlns:p14="http://schemas.microsoft.com/office/powerpoint/2010/main" val="12219827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4" name="Picture 13"/>
          <p:cNvPicPr>
            <a:picLocks noChangeAspect="1"/>
          </p:cNvPicPr>
          <p:nvPr/>
        </p:nvPicPr>
        <p:blipFill>
          <a:blip r:embed="rId5"/>
          <a:stretch>
            <a:fillRect/>
          </a:stretch>
        </p:blipFill>
        <p:spPr>
          <a:xfrm>
            <a:off x="7980663" y="376407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pic>
        <p:nvPicPr>
          <p:cNvPr id="16" name="Picture 15"/>
          <p:cNvPicPr>
            <a:picLocks noChangeAspect="1"/>
          </p:cNvPicPr>
          <p:nvPr/>
        </p:nvPicPr>
        <p:blipFill>
          <a:blip r:embed="rId5"/>
          <a:stretch>
            <a:fillRect/>
          </a:stretch>
        </p:blipFill>
        <p:spPr>
          <a:xfrm>
            <a:off x="8746683" y="3789573"/>
            <a:ext cx="457200" cy="457200"/>
          </a:xfrm>
          <a:prstGeom prst="rect">
            <a:avLst/>
          </a:prstGeom>
        </p:spPr>
      </p:pic>
      <p:pic>
        <p:nvPicPr>
          <p:cNvPr id="17" name="Picture 16"/>
          <p:cNvPicPr>
            <a:picLocks noChangeAspect="1"/>
          </p:cNvPicPr>
          <p:nvPr/>
        </p:nvPicPr>
        <p:blipFill>
          <a:blip r:embed="rId7"/>
          <a:stretch>
            <a:fillRect/>
          </a:stretch>
        </p:blipFill>
        <p:spPr>
          <a:xfrm>
            <a:off x="7980663" y="4140576"/>
            <a:ext cx="457200" cy="457200"/>
          </a:xfrm>
          <a:prstGeom prst="rect">
            <a:avLst/>
          </a:prstGeom>
        </p:spPr>
      </p:pic>
      <p:sp>
        <p:nvSpPr>
          <p:cNvPr id="3" name="Right Arrow 2"/>
          <p:cNvSpPr/>
          <p:nvPr/>
        </p:nvSpPr>
        <p:spPr>
          <a:xfrm>
            <a:off x="5118100" y="3618020"/>
            <a:ext cx="1346200" cy="518101"/>
          </a:xfrm>
          <a:prstGeom prst="rightArrow">
            <a:avLst/>
          </a:prstGeom>
          <a:solidFill>
            <a:schemeClr val="tx1">
              <a:lumMod val="85000"/>
              <a:lumOff val="1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1093539" y="1343896"/>
            <a:ext cx="10237098"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Until the other bucket has the same number of balls as the original one.</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212797071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pic>
        <p:nvPicPr>
          <p:cNvPr id="17" name="Picture 16"/>
          <p:cNvPicPr>
            <a:picLocks noChangeAspect="1"/>
          </p:cNvPicPr>
          <p:nvPr/>
        </p:nvPicPr>
        <p:blipFill>
          <a:blip r:embed="rId7"/>
          <a:stretch>
            <a:fillRect/>
          </a:stretch>
        </p:blipFill>
        <p:spPr>
          <a:xfrm>
            <a:off x="7980663" y="4140576"/>
            <a:ext cx="457200" cy="457200"/>
          </a:xfrm>
          <a:prstGeom prst="rect">
            <a:avLst/>
          </a:prstGeom>
        </p:spPr>
      </p:pic>
      <p:sp>
        <p:nvSpPr>
          <p:cNvPr id="3" name="Right Arrow 2"/>
          <p:cNvSpPr/>
          <p:nvPr/>
        </p:nvSpPr>
        <p:spPr>
          <a:xfrm>
            <a:off x="5118100" y="3618020"/>
            <a:ext cx="1346200" cy="518101"/>
          </a:xfrm>
          <a:prstGeom prst="rightArrow">
            <a:avLst/>
          </a:prstGeom>
          <a:solidFill>
            <a:schemeClr val="tx1">
              <a:lumMod val="85000"/>
              <a:lumOff val="1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4"/>
          <a:stretch>
            <a:fillRect/>
          </a:stretch>
        </p:blipFill>
        <p:spPr>
          <a:xfrm>
            <a:off x="8035410" y="3651421"/>
            <a:ext cx="457200" cy="457200"/>
          </a:xfrm>
          <a:prstGeom prst="rect">
            <a:avLst/>
          </a:prstGeom>
        </p:spPr>
      </p:pic>
      <p:pic>
        <p:nvPicPr>
          <p:cNvPr id="19" name="Picture 18"/>
          <p:cNvPicPr>
            <a:picLocks noChangeAspect="1"/>
          </p:cNvPicPr>
          <p:nvPr/>
        </p:nvPicPr>
        <p:blipFill>
          <a:blip r:embed="rId4"/>
          <a:stretch>
            <a:fillRect/>
          </a:stretch>
        </p:blipFill>
        <p:spPr>
          <a:xfrm>
            <a:off x="8721210" y="3714921"/>
            <a:ext cx="457200" cy="457200"/>
          </a:xfrm>
          <a:prstGeom prst="rect">
            <a:avLst/>
          </a:prstGeom>
        </p:spPr>
      </p:pic>
      <p:sp>
        <p:nvSpPr>
          <p:cNvPr id="16" name="TextBox 15"/>
          <p:cNvSpPr txBox="1"/>
          <p:nvPr/>
        </p:nvSpPr>
        <p:spPr>
          <a:xfrm>
            <a:off x="1093539" y="1343896"/>
            <a:ext cx="8228535"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We repeat the same process and acquire another sample</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61109944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pic>
        <p:nvPicPr>
          <p:cNvPr id="17" name="Picture 16"/>
          <p:cNvPicPr>
            <a:picLocks noChangeAspect="1"/>
          </p:cNvPicPr>
          <p:nvPr/>
        </p:nvPicPr>
        <p:blipFill>
          <a:blip r:embed="rId7"/>
          <a:stretch>
            <a:fillRect/>
          </a:stretch>
        </p:blipFill>
        <p:spPr>
          <a:xfrm>
            <a:off x="7980663" y="4140576"/>
            <a:ext cx="457200" cy="457200"/>
          </a:xfrm>
          <a:prstGeom prst="rect">
            <a:avLst/>
          </a:prstGeom>
        </p:spPr>
      </p:pic>
      <p:sp>
        <p:nvSpPr>
          <p:cNvPr id="3" name="Right Arrow 2"/>
          <p:cNvSpPr/>
          <p:nvPr/>
        </p:nvSpPr>
        <p:spPr>
          <a:xfrm>
            <a:off x="5118100" y="3618020"/>
            <a:ext cx="1346200" cy="518101"/>
          </a:xfrm>
          <a:prstGeom prst="rightArrow">
            <a:avLst/>
          </a:prstGeom>
          <a:solidFill>
            <a:schemeClr val="tx1">
              <a:lumMod val="85000"/>
              <a:lumOff val="1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4"/>
          <a:stretch>
            <a:fillRect/>
          </a:stretch>
        </p:blipFill>
        <p:spPr>
          <a:xfrm>
            <a:off x="8721210" y="3714921"/>
            <a:ext cx="457200" cy="457200"/>
          </a:xfrm>
          <a:prstGeom prst="rect">
            <a:avLst/>
          </a:prstGeom>
        </p:spPr>
      </p:pic>
      <p:pic>
        <p:nvPicPr>
          <p:cNvPr id="16" name="Picture 15"/>
          <p:cNvPicPr>
            <a:picLocks noChangeAspect="1"/>
          </p:cNvPicPr>
          <p:nvPr/>
        </p:nvPicPr>
        <p:blipFill>
          <a:blip r:embed="rId5"/>
          <a:stretch>
            <a:fillRect/>
          </a:stretch>
        </p:blipFill>
        <p:spPr>
          <a:xfrm>
            <a:off x="8515601" y="3253642"/>
            <a:ext cx="457200" cy="457200"/>
          </a:xfrm>
          <a:prstGeom prst="rect">
            <a:avLst/>
          </a:prstGeom>
        </p:spPr>
      </p:pic>
      <p:pic>
        <p:nvPicPr>
          <p:cNvPr id="20" name="Picture 19"/>
          <p:cNvPicPr>
            <a:picLocks noChangeAspect="1"/>
          </p:cNvPicPr>
          <p:nvPr/>
        </p:nvPicPr>
        <p:blipFill>
          <a:blip r:embed="rId3"/>
          <a:stretch>
            <a:fillRect/>
          </a:stretch>
        </p:blipFill>
        <p:spPr>
          <a:xfrm>
            <a:off x="8161206" y="3600913"/>
            <a:ext cx="457200" cy="457200"/>
          </a:xfrm>
          <a:prstGeom prst="rect">
            <a:avLst/>
          </a:prstGeom>
        </p:spPr>
      </p:pic>
      <p:sp>
        <p:nvSpPr>
          <p:cNvPr id="18" name="TextBox 17"/>
          <p:cNvSpPr txBox="1"/>
          <p:nvPr/>
        </p:nvSpPr>
        <p:spPr>
          <a:xfrm>
            <a:off x="1093539" y="1343896"/>
            <a:ext cx="8228535"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We repeat the same process and acquire another sample</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48158896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Bootstrapping for Estimating Sampling Error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0715" y="1990003"/>
                <a:ext cx="10327008" cy="1341921"/>
              </a:xfrm>
              <a:solidFill>
                <a:schemeClr val="bg1">
                  <a:lumMod val="85000"/>
                </a:schemeClr>
              </a:solidFill>
            </p:spPr>
            <p:txBody>
              <a:bodyPr/>
              <a:lstStyle/>
              <a:p>
                <a:r>
                  <a:rPr lang="en-US" dirty="0" smtClean="0"/>
                  <a:t>Bootstrapping </a:t>
                </a:r>
                <a:r>
                  <a:rPr lang="en-US" dirty="0"/>
                  <a:t>is the practice of estimating properties of an estimator by measuring those properties by, for example, sampling from the observed data</a:t>
                </a:r>
                <a:r>
                  <a:rPr lang="en-US" dirty="0" smtClean="0"/>
                  <a:t>.</a:t>
                </a:r>
              </a:p>
              <a:p>
                <a:endParaRPr lang="en-US" dirty="0"/>
              </a:p>
              <a:p>
                <a:r>
                  <a:rPr lang="en-US" dirty="0" smtClean="0"/>
                  <a:t>For </a:t>
                </a:r>
                <a:r>
                  <a:rPr lang="en-US" dirty="0"/>
                  <a:t>example, we can compute </a:t>
                </a:r>
                <a14:m>
                  <m:oMath xmlns:m="http://schemas.openxmlformats.org/officeDocument/2006/math">
                    <m:sSub>
                      <m:sSubPr>
                        <m:ctrlPr>
                          <a:rPr lang="en-US" i="1" smtClean="0">
                            <a:latin typeface="Cambria Math" charset="0"/>
                          </a:rPr>
                        </m:ctrlPr>
                      </m:sSubPr>
                      <m:e>
                        <m:acc>
                          <m:accPr>
                            <m:chr m:val="̂"/>
                            <m:ctrlPr>
                              <a:rPr lang="en-US" i="1" smtClean="0">
                                <a:latin typeface="Cambria Math" charset="0"/>
                              </a:rPr>
                            </m:ctrlPr>
                          </m:accPr>
                          <m:e>
                            <m:r>
                              <a:rPr lang="en-US" i="1" smtClean="0">
                                <a:latin typeface="Cambria Math" charset="0"/>
                                <a:ea typeface="Cambria Math" charset="0"/>
                                <a:cs typeface="Cambria Math" charset="0"/>
                              </a:rPr>
                              <m:t>𝛽</m:t>
                            </m:r>
                          </m:e>
                        </m:acc>
                      </m:e>
                      <m:sub>
                        <m:r>
                          <a:rPr lang="en-US" b="0" i="1" smtClean="0">
                            <a:latin typeface="Cambria Math" charset="0"/>
                          </a:rPr>
                          <m:t>0</m:t>
                        </m:r>
                      </m:sub>
                    </m:sSub>
                  </m:oMath>
                </a14:m>
                <a:r>
                  <a:rPr lang="en-US" dirty="0" smtClean="0"/>
                  <a:t> and </a:t>
                </a:r>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b="0" i="1" smtClean="0">
                            <a:latin typeface="Cambria Math" charset="0"/>
                            <a:ea typeface="Cambria Math" charset="0"/>
                            <a:cs typeface="Cambria Math" charset="0"/>
                          </a:rPr>
                          <m:t>1</m:t>
                        </m:r>
                      </m:sub>
                    </m:sSub>
                    <m:r>
                      <a:rPr lang="en-US" i="1">
                        <a:latin typeface="Cambria Math" charset="0"/>
                      </a:rPr>
                      <m:t> </m:t>
                    </m:r>
                  </m:oMath>
                </a14:m>
                <a:r>
                  <a:rPr lang="en-US" dirty="0" smtClean="0"/>
                  <a:t>multiple </a:t>
                </a:r>
                <a:r>
                  <a:rPr lang="en-US" dirty="0"/>
                  <a:t>times by randomly sampling from our data set. We then use the variance of our multiple estimates to approximate the true variance </a:t>
                </a:r>
                <a:r>
                  <a:rPr lang="en-US" dirty="0" smtClean="0"/>
                  <a:t>of </a:t>
                </a:r>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0</m:t>
                        </m:r>
                      </m:sub>
                    </m:sSub>
                  </m:oMath>
                </a14:m>
                <a:r>
                  <a:rPr lang="en-US" dirty="0"/>
                  <a:t> and </a:t>
                </a:r>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ea typeface="Cambria Math" charset="0"/>
                            <a:cs typeface="Cambria Math" charset="0"/>
                          </a:rPr>
                          <m:t>1</m:t>
                        </m:r>
                      </m:sub>
                    </m:sSub>
                  </m:oMath>
                </a14:m>
                <a:r>
                  <a:rPr lang="en-US" dirty="0" smtClean="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0715" y="1990003"/>
                <a:ext cx="10327008" cy="1341921"/>
              </a:xfrm>
              <a:blipFill rotWithShape="0">
                <a:blip r:embed="rId3"/>
                <a:stretch>
                  <a:fillRect l="-945" t="-3620" b="-121719"/>
                </a:stretch>
              </a:blipFill>
            </p:spPr>
            <p:txBody>
              <a:bodyPr/>
              <a:lstStyle/>
              <a:p>
                <a:r>
                  <a:rPr lang="en-US">
                    <a:noFill/>
                  </a:rPr>
                  <a:t> </a:t>
                </a:r>
              </a:p>
            </p:txBody>
          </p:sp>
        </mc:Fallback>
      </mc:AlternateContent>
      <p:sp>
        <p:nvSpPr>
          <p:cNvPr id="4" name="Content Placeholder 2"/>
          <p:cNvSpPr txBox="1">
            <a:spLocks/>
          </p:cNvSpPr>
          <p:nvPr/>
        </p:nvSpPr>
        <p:spPr>
          <a:xfrm>
            <a:off x="820715" y="1507403"/>
            <a:ext cx="10327008" cy="482600"/>
          </a:xfrm>
          <a:prstGeom prst="rect">
            <a:avLst/>
          </a:prstGeom>
          <a:solidFill>
            <a:schemeClr val="tx1">
              <a:lumMod val="50000"/>
              <a:lumOff val="50000"/>
            </a:schemeClr>
          </a:solidFill>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ln w="0"/>
                <a:solidFill>
                  <a:schemeClr val="bg1">
                    <a:lumMod val="95000"/>
                  </a:schemeClr>
                </a:solidFill>
                <a:effectLst>
                  <a:outerShdw blurRad="38100" dist="19050" dir="2700000" algn="tl" rotWithShape="0">
                    <a:schemeClr val="dk1">
                      <a:alpha val="40000"/>
                    </a:schemeClr>
                  </a:outerShdw>
                </a:effectLst>
              </a:rPr>
              <a:t>Definition</a:t>
            </a:r>
            <a:endParaRPr lang="en-US" dirty="0">
              <a:ln w="0"/>
              <a:solidFill>
                <a:schemeClr val="bg1">
                  <a:lumMod val="95000"/>
                </a:schemeClr>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99289821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2981" y="1138570"/>
                <a:ext cx="11106037" cy="2111143"/>
              </a:xfrm>
            </p:spPr>
            <p:txBody>
              <a:bodyPr/>
              <a:lstStyle/>
              <a:p>
                <a:pPr>
                  <a:spcAft>
                    <a:spcPts val="1200"/>
                  </a:spcAft>
                </a:pPr>
                <a:r>
                  <a:rPr lang="en-US" sz="2400" dirty="0" smtClean="0">
                    <a:latin typeface="Karla" charset="0"/>
                    <a:ea typeface="Karla" charset="0"/>
                    <a:cs typeface="Karla" charset="0"/>
                  </a:rPr>
                  <a:t>The variance of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𝛽</m:t>
                        </m:r>
                      </m:e>
                      <m:sub>
                        <m:r>
                          <a:rPr lang="en-US" sz="2400" i="1">
                            <a:latin typeface="Cambria Math" charset="0"/>
                            <a:ea typeface="Karla" charset="0"/>
                            <a:cs typeface="Karla" charset="0"/>
                          </a:rPr>
                          <m:t>1</m:t>
                        </m:r>
                      </m:sub>
                    </m:sSub>
                  </m:oMath>
                </a14:m>
                <a:r>
                  <a:rPr lang="en-US" sz="2400" dirty="0" smtClean="0">
                    <a:latin typeface="Karla" charset="0"/>
                    <a:ea typeface="Karla" charset="0"/>
                    <a:cs typeface="Karla" charset="0"/>
                  </a:rPr>
                  <a:t>  are also called their </a:t>
                </a:r>
                <a:r>
                  <a:rPr lang="en-US" sz="2400" b="1" i="1" dirty="0" smtClean="0">
                    <a:latin typeface="Karla" charset="0"/>
                    <a:ea typeface="Karla" charset="0"/>
                    <a:cs typeface="Karla" charset="0"/>
                  </a:rPr>
                  <a:t>standard errors</a:t>
                </a:r>
                <a:r>
                  <a:rPr lang="en-US" sz="2400" dirty="0" smtClean="0">
                    <a:latin typeface="Karla" charset="0"/>
                    <a:ea typeface="Karla" charset="0"/>
                    <a:cs typeface="Karla" charset="0"/>
                  </a:rPr>
                  <a:t>, </a:t>
                </a:r>
                <a14:m>
                  <m:oMath xmlns:m="http://schemas.openxmlformats.org/officeDocument/2006/math">
                    <m:r>
                      <a:rPr lang="en-US" sz="2400" b="0" i="1" smtClean="0">
                        <a:latin typeface="Cambria Math" charset="0"/>
                        <a:ea typeface="Karla" charset="0"/>
                        <a:cs typeface="Karla" charset="0"/>
                      </a:rPr>
                      <m:t>𝑆𝐸</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acc>
                              <m:accPr>
                                <m:chr m:val="̂"/>
                                <m:ctrlPr>
                                  <a:rPr lang="en-US" sz="2400" b="0" i="1" smtClean="0">
                                    <a:latin typeface="Cambria Math" charset="0"/>
                                    <a:ea typeface="Karla" charset="0"/>
                                    <a:cs typeface="Karla" charset="0"/>
                                  </a:rPr>
                                </m:ctrlPr>
                              </m:accPr>
                              <m:e>
                                <m:r>
                                  <a:rPr lang="en-US" sz="2400" b="0" i="1" smtClean="0">
                                    <a:latin typeface="Cambria Math" charset="0"/>
                                    <a:ea typeface="Cambria Math" charset="0"/>
                                    <a:cs typeface="Cambria Math" charset="0"/>
                                  </a:rPr>
                                  <m:t>𝛽</m:t>
                                </m:r>
                              </m:e>
                            </m:acc>
                          </m:e>
                          <m:sub>
                            <m:r>
                              <a:rPr lang="en-US" sz="2400" b="0" i="1" smtClean="0">
                                <a:latin typeface="Cambria Math" charset="0"/>
                                <a:ea typeface="Karla" charset="0"/>
                                <a:cs typeface="Karla" charset="0"/>
                              </a:rPr>
                              <m:t>0</m:t>
                            </m:r>
                          </m:sub>
                        </m:sSub>
                      </m:e>
                    </m:d>
                    <m:r>
                      <a:rPr lang="en-US" sz="2400" b="0" i="1" smtClean="0">
                        <a:latin typeface="Cambria Math" charset="0"/>
                        <a:ea typeface="Karla" charset="0"/>
                        <a:cs typeface="Karla" charset="0"/>
                      </a:rPr>
                      <m:t>,</m:t>
                    </m:r>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1</m:t>
                            </m:r>
                          </m:sub>
                        </m:sSub>
                      </m:e>
                    </m:d>
                    <m:r>
                      <a:rPr lang="en-US" sz="2400" b="0" i="1" smtClean="0">
                        <a:latin typeface="Cambria Math" charset="0"/>
                        <a:ea typeface="Karla" charset="0"/>
                        <a:cs typeface="Karla" charset="0"/>
                      </a:rPr>
                      <m:t>.</m:t>
                    </m:r>
                  </m:oMath>
                </a14:m>
                <a:endParaRPr lang="en-US" sz="2400" b="0" dirty="0" smtClean="0">
                  <a:latin typeface="Karla" charset="0"/>
                  <a:ea typeface="Karla" charset="0"/>
                  <a:cs typeface="Karla" charset="0"/>
                </a:endParaRPr>
              </a:p>
              <a:p>
                <a:pPr>
                  <a:spcAft>
                    <a:spcPts val="1200"/>
                  </a:spcAft>
                </a:pPr>
                <a:r>
                  <a:rPr lang="en-US" sz="2400" dirty="0" smtClean="0">
                    <a:latin typeface="Karla" charset="0"/>
                    <a:ea typeface="Karla" charset="0"/>
                    <a:cs typeface="Karla" charset="0"/>
                  </a:rPr>
                  <a:t>If our data is drawn from a larger set of observations then </a:t>
                </a:r>
                <a:r>
                  <a:rPr lang="en-US" sz="2400" dirty="0">
                    <a:latin typeface="Karla" charset="0"/>
                    <a:ea typeface="Karla" charset="0"/>
                    <a:cs typeface="Karla" charset="0"/>
                  </a:rPr>
                  <a:t>we can empirically estimate the </a:t>
                </a:r>
                <a:r>
                  <a:rPr lang="en-US" sz="2400" b="1" dirty="0">
                    <a:latin typeface="Karla" charset="0"/>
                    <a:ea typeface="Karla" charset="0"/>
                    <a:cs typeface="Karla" charset="0"/>
                  </a:rPr>
                  <a:t>standard </a:t>
                </a:r>
                <a:r>
                  <a:rPr lang="en-US" sz="2400" b="1" dirty="0" smtClean="0">
                    <a:latin typeface="Karla" charset="0"/>
                    <a:ea typeface="Karla" charset="0"/>
                    <a:cs typeface="Karla" charset="0"/>
                  </a:rPr>
                  <a:t>errors</a:t>
                </a:r>
                <a:r>
                  <a:rPr lang="en-US" sz="2400" dirty="0" smtClean="0">
                    <a:latin typeface="Karla" charset="0"/>
                    <a:ea typeface="Karla" charset="0"/>
                    <a:cs typeface="Karla" charset="0"/>
                  </a:rPr>
                  <a:t>,</a:t>
                </a:r>
                <a:r>
                  <a:rPr lang="en-US" sz="2400" b="1" dirty="0" smtClean="0">
                    <a:latin typeface="Karla" charset="0"/>
                    <a:ea typeface="Karla" charset="0"/>
                    <a:cs typeface="Karla" charset="0"/>
                  </a:rPr>
                  <a:t> </a:t>
                </a:r>
                <a14:m>
                  <m:oMath xmlns:m="http://schemas.openxmlformats.org/officeDocument/2006/math">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Karla" charset="0"/>
                                <a:cs typeface="Karla" charset="0"/>
                              </a:rPr>
                              <m:t>0</m:t>
                            </m:r>
                          </m:sub>
                        </m:sSub>
                      </m:e>
                    </m:d>
                    <m:r>
                      <a:rPr lang="en-US" sz="2400" i="1">
                        <a:latin typeface="Cambria Math" charset="0"/>
                        <a:ea typeface="Karla" charset="0"/>
                        <a:cs typeface="Karla" charset="0"/>
                      </a:rPr>
                      <m:t>,</m:t>
                    </m:r>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e>
                    </m:d>
                  </m:oMath>
                </a14:m>
                <a:r>
                  <a:rPr lang="en-US" sz="2400" dirty="0" smtClean="0">
                    <a:latin typeface="Karla" charset="0"/>
                    <a:ea typeface="Karla" charset="0"/>
                    <a:cs typeface="Karla" charset="0"/>
                  </a:rPr>
                  <a:t> of </a:t>
                </a:r>
                <a:r>
                  <a:rPr lang="en-US" sz="2400" dirty="0">
                    <a:latin typeface="Karla" charset="0"/>
                    <a:ea typeface="Karla" charset="0"/>
                    <a:cs typeface="Karla" charset="0"/>
                  </a:rPr>
                  <a:t> </a:t>
                </a:r>
                <a14:m>
                  <m:oMath xmlns:m="http://schemas.openxmlformats.org/officeDocument/2006/math">
                    <m:sSub>
                      <m:sSubPr>
                        <m:ctrlPr>
                          <a:rPr lang="en-US" sz="2400" i="1" smtClean="0">
                            <a:latin typeface="Cambria Math" charset="0"/>
                            <a:ea typeface="Karla" charset="0"/>
                            <a:cs typeface="Karla" charset="0"/>
                          </a:rPr>
                        </m:ctrlPr>
                      </m:sSubPr>
                      <m:e>
                        <m:r>
                          <a:rPr lang="en-US" sz="2400" i="1" smtClean="0">
                            <a:latin typeface="Cambria Math" charset="0"/>
                            <a:ea typeface="Karla" charset="0"/>
                            <a:cs typeface="Karla" charset="0"/>
                          </a:rPr>
                          <m:t>𝛽</m:t>
                        </m:r>
                      </m:e>
                      <m:sub>
                        <m:r>
                          <a:rPr lang="en-US" sz="2400" b="0" i="1" smtClean="0">
                            <a:latin typeface="Cambria Math" charset="0"/>
                            <a:ea typeface="Karla" charset="0"/>
                            <a:cs typeface="Karla" charset="0"/>
                          </a:rPr>
                          <m:t>0</m:t>
                        </m:r>
                      </m:sub>
                    </m:sSub>
                  </m:oMath>
                </a14:m>
                <a:r>
                  <a:rPr lang="en-US" sz="2400" dirty="0" smtClean="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𝛽</m:t>
                        </m:r>
                      </m:e>
                      <m:sub>
                        <m:r>
                          <a:rPr lang="en-US" sz="2400" b="0" i="1" smtClean="0">
                            <a:latin typeface="Cambria Math" charset="0"/>
                            <a:ea typeface="Karla" charset="0"/>
                            <a:cs typeface="Karla" charset="0"/>
                          </a:rPr>
                          <m:t>1</m:t>
                        </m:r>
                      </m:sub>
                    </m:sSub>
                    <m:r>
                      <a:rPr lang="en-US" sz="2400" i="1">
                        <a:latin typeface="Cambria Math" charset="0"/>
                        <a:ea typeface="Karla" charset="0"/>
                        <a:cs typeface="Karla" charset="0"/>
                      </a:rPr>
                      <m:t> </m:t>
                    </m:r>
                  </m:oMath>
                </a14:m>
                <a:r>
                  <a:rPr lang="en-US" sz="2400" dirty="0" smtClean="0">
                    <a:latin typeface="Karla" charset="0"/>
                    <a:ea typeface="Karla" charset="0"/>
                    <a:cs typeface="Karla" charset="0"/>
                  </a:rPr>
                  <a:t>through </a:t>
                </a:r>
                <a:r>
                  <a:rPr lang="en-US" sz="2400" dirty="0">
                    <a:latin typeface="Karla" charset="0"/>
                    <a:ea typeface="Karla" charset="0"/>
                    <a:cs typeface="Karla" charset="0"/>
                  </a:rPr>
                  <a:t>bootstrapping</a:t>
                </a:r>
                <a:r>
                  <a:rPr lang="en-US" sz="2400" dirty="0" smtClean="0">
                    <a:latin typeface="Karla" charset="0"/>
                    <a:ea typeface="Karla" charset="0"/>
                    <a:cs typeface="Karla" charset="0"/>
                  </a:rPr>
                  <a:t>. </a:t>
                </a:r>
                <a:endParaRPr lang="en-US" sz="2400" dirty="0">
                  <a:latin typeface="Karla" charset="0"/>
                  <a:ea typeface="Karla" charset="0"/>
                  <a:cs typeface="Karla" charset="0"/>
                </a:endParaRPr>
              </a:p>
              <a:p>
                <a:pPr>
                  <a:spcAft>
                    <a:spcPts val="1200"/>
                  </a:spcAft>
                </a:pPr>
                <a:r>
                  <a:rPr lang="en-US" sz="2400" dirty="0" smtClean="0">
                    <a:latin typeface="Karla" charset="0"/>
                    <a:ea typeface="Karla" charset="0"/>
                    <a:cs typeface="Karla" charset="0"/>
                  </a:rPr>
                  <a:t>If </a:t>
                </a:r>
                <a:r>
                  <a:rPr lang="en-US" sz="2400" dirty="0">
                    <a:latin typeface="Karla" charset="0"/>
                    <a:ea typeface="Karla" charset="0"/>
                    <a:cs typeface="Karla" charset="0"/>
                  </a:rPr>
                  <a:t>we know the variance </a:t>
                </a:r>
                <a14:m>
                  <m:oMath xmlns:m="http://schemas.openxmlformats.org/officeDocument/2006/math">
                    <m:sSup>
                      <m:sSupPr>
                        <m:ctrlPr>
                          <a:rPr lang="en-US" sz="2400" i="1" smtClean="0">
                            <a:latin typeface="Cambria Math" charset="0"/>
                            <a:ea typeface="Karla" charset="0"/>
                            <a:cs typeface="Karla" charset="0"/>
                          </a:rPr>
                        </m:ctrlPr>
                      </m:sSupPr>
                      <m:e>
                        <m:r>
                          <a:rPr lang="en-US" sz="2400" i="1" smtClean="0">
                            <a:latin typeface="Cambria Math" charset="0"/>
                            <a:ea typeface="Karla" charset="0"/>
                            <a:cs typeface="Karla" charset="0"/>
                          </a:rPr>
                          <m:t>𝜎</m:t>
                        </m:r>
                      </m:e>
                      <m:sup>
                        <m:r>
                          <a:rPr lang="en-US" sz="2400" b="0" i="1" smtClean="0">
                            <a:latin typeface="Cambria Math" charset="0"/>
                            <a:ea typeface="Karla" charset="0"/>
                            <a:cs typeface="Karla" charset="0"/>
                          </a:rPr>
                          <m:t>2</m:t>
                        </m:r>
                      </m:sup>
                    </m:sSup>
                  </m:oMath>
                </a14:m>
                <a:r>
                  <a:rPr lang="en-US" sz="2400" dirty="0" smtClean="0">
                    <a:latin typeface="Karla" charset="0"/>
                    <a:ea typeface="Karla" charset="0"/>
                    <a:cs typeface="Karla" charset="0"/>
                  </a:rPr>
                  <a:t> of </a:t>
                </a:r>
                <a:r>
                  <a:rPr lang="en-US" sz="2400" dirty="0">
                    <a:latin typeface="Karla" charset="0"/>
                    <a:ea typeface="Karla" charset="0"/>
                    <a:cs typeface="Karla" charset="0"/>
                  </a:rPr>
                  <a:t>the </a:t>
                </a:r>
                <a:r>
                  <a:rPr lang="en-US" sz="2400" dirty="0" smtClean="0">
                    <a:latin typeface="Karla" charset="0"/>
                    <a:ea typeface="Karla" charset="0"/>
                    <a:cs typeface="Karla" charset="0"/>
                  </a:rPr>
                  <a:t>noise </a:t>
                </a:r>
                <a14:m>
                  <m:oMath xmlns:m="http://schemas.openxmlformats.org/officeDocument/2006/math">
                    <m:r>
                      <a:rPr lang="en-US" sz="2400" i="1" smtClean="0">
                        <a:latin typeface="Cambria Math" charset="0"/>
                        <a:ea typeface="Karla" charset="0"/>
                        <a:cs typeface="Karla" charset="0"/>
                      </a:rPr>
                      <m:t>𝜖</m:t>
                    </m:r>
                  </m:oMath>
                </a14:m>
                <a:r>
                  <a:rPr lang="en-US" sz="2400" dirty="0" smtClean="0">
                    <a:latin typeface="Karla" charset="0"/>
                    <a:ea typeface="Karla" charset="0"/>
                    <a:cs typeface="Karla" charset="0"/>
                  </a:rPr>
                  <a:t>, </a:t>
                </a:r>
                <a:r>
                  <a:rPr lang="en-US" sz="2400" dirty="0">
                    <a:latin typeface="Karla" charset="0"/>
                    <a:ea typeface="Karla" charset="0"/>
                    <a:cs typeface="Karla" charset="0"/>
                  </a:rPr>
                  <a:t>we </a:t>
                </a:r>
                <a:r>
                  <a:rPr lang="en-US" sz="2400" dirty="0" smtClean="0">
                    <a:latin typeface="Karla" charset="0"/>
                    <a:ea typeface="Karla" charset="0"/>
                    <a:cs typeface="Karla" charset="0"/>
                  </a:rPr>
                  <a:t>can compute </a:t>
                </a:r>
                <a14:m>
                  <m:oMath xmlns:m="http://schemas.openxmlformats.org/officeDocument/2006/math">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Karla" charset="0"/>
                                <a:cs typeface="Karla" charset="0"/>
                              </a:rPr>
                              <m:t>0</m:t>
                            </m:r>
                          </m:sub>
                        </m:sSub>
                      </m:e>
                    </m:d>
                    <m:r>
                      <a:rPr lang="en-US" sz="2400" i="1">
                        <a:latin typeface="Cambria Math" charset="0"/>
                        <a:ea typeface="Karla" charset="0"/>
                        <a:cs typeface="Karla" charset="0"/>
                      </a:rPr>
                      <m:t>,</m:t>
                    </m:r>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e>
                    </m:d>
                  </m:oMath>
                </a14:m>
                <a:r>
                  <a:rPr lang="en-US" sz="2400" dirty="0" smtClean="0">
                    <a:latin typeface="Karla" charset="0"/>
                    <a:ea typeface="Karla" charset="0"/>
                    <a:cs typeface="Karla" charset="0"/>
                  </a:rPr>
                  <a:t> analytically</a:t>
                </a:r>
                <a:r>
                  <a:rPr lang="en-US" sz="2400" dirty="0">
                    <a:latin typeface="Karla" charset="0"/>
                    <a:ea typeface="Karla" charset="0"/>
                    <a:cs typeface="Karla" charset="0"/>
                  </a:rPr>
                  <a:t>, using </a:t>
                </a:r>
                <a:r>
                  <a:rPr lang="en-US" sz="2400" dirty="0" smtClean="0">
                    <a:latin typeface="Karla" charset="0"/>
                    <a:ea typeface="Karla" charset="0"/>
                    <a:cs typeface="Karla" charset="0"/>
                  </a:rPr>
                  <a:t>the formulae below:</a:t>
                </a:r>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2981" y="1138570"/>
                <a:ext cx="11106037" cy="2111143"/>
              </a:xfrm>
              <a:blipFill rotWithShape="0">
                <a:blip r:embed="rId3"/>
                <a:stretch>
                  <a:fillRect l="-823" t="-867" b="-43931"/>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3782683" y="4310849"/>
            <a:ext cx="4626631" cy="2006946"/>
          </a:xfrm>
          <a:prstGeom prst="rect">
            <a:avLst/>
          </a:prstGeom>
        </p:spPr>
      </p:pic>
    </p:spTree>
    <p:extLst>
      <p:ext uri="{BB962C8B-B14F-4D97-AF65-F5344CB8AC3E}">
        <p14:creationId xmlns:p14="http://schemas.microsoft.com/office/powerpoint/2010/main" val="113010634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2981" y="1164696"/>
                <a:ext cx="11106037" cy="2111143"/>
              </a:xfrm>
            </p:spPr>
            <p:txBody>
              <a:bodyPr/>
              <a:lstStyle/>
              <a:p>
                <a:pPr>
                  <a:spcAft>
                    <a:spcPts val="1200"/>
                  </a:spcAft>
                </a:pPr>
                <a:r>
                  <a:rPr lang="en-US" sz="2400" dirty="0" smtClean="0">
                    <a:latin typeface="Karla" charset="0"/>
                    <a:ea typeface="Karla" charset="0"/>
                    <a:cs typeface="Karla" charset="0"/>
                  </a:rPr>
                  <a:t>In practice, we do not know the theoretical value of </a:t>
                </a:r>
                <a14:m>
                  <m:oMath xmlns:m="http://schemas.openxmlformats.org/officeDocument/2006/math">
                    <m:r>
                      <a:rPr lang="en-US" sz="2400" i="1" smtClean="0">
                        <a:latin typeface="Cambria Math" charset="0"/>
                        <a:ea typeface="Karla" charset="0"/>
                        <a:cs typeface="Karla" charset="0"/>
                      </a:rPr>
                      <m:t>𝜎</m:t>
                    </m:r>
                  </m:oMath>
                </a14:m>
                <a:r>
                  <a:rPr lang="en-US" sz="2400" dirty="0" smtClean="0">
                    <a:latin typeface="Karla" charset="0"/>
                    <a:ea typeface="Karla" charset="0"/>
                    <a:cs typeface="Karla" charset="0"/>
                  </a:rPr>
                  <a:t> since </a:t>
                </a:r>
                <a:r>
                  <a:rPr lang="en-US" sz="2400" dirty="0">
                    <a:latin typeface="Karla" charset="0"/>
                    <a:ea typeface="Karla" charset="0"/>
                    <a:cs typeface="Karla" charset="0"/>
                  </a:rPr>
                  <a:t>we do not know the exact distribution of the </a:t>
                </a:r>
                <a:r>
                  <a:rPr lang="en-US" sz="2400" dirty="0" smtClean="0">
                    <a:latin typeface="Karla" charset="0"/>
                    <a:ea typeface="Karla" charset="0"/>
                    <a:cs typeface="Karla" charset="0"/>
                  </a:rPr>
                  <a:t>noise </a:t>
                </a:r>
                <a14:m>
                  <m:oMath xmlns:m="http://schemas.openxmlformats.org/officeDocument/2006/math">
                    <m:r>
                      <a:rPr lang="en-US" sz="2400" i="1" smtClean="0">
                        <a:latin typeface="Cambria Math" charset="0"/>
                        <a:ea typeface="Karla" charset="0"/>
                        <a:cs typeface="Karla" charset="0"/>
                      </a:rPr>
                      <m:t>𝜖</m:t>
                    </m:r>
                  </m:oMath>
                </a14:m>
                <a:r>
                  <a:rPr lang="en-US" sz="2400" dirty="0" smtClean="0">
                    <a:latin typeface="Karla" charset="0"/>
                    <a:ea typeface="Karla" charset="0"/>
                    <a:cs typeface="Karla" charset="0"/>
                  </a:rPr>
                  <a:t>. However</a:t>
                </a:r>
                <a:r>
                  <a:rPr lang="en-US" sz="2400" dirty="0">
                    <a:latin typeface="Karla" charset="0"/>
                    <a:ea typeface="Karla" charset="0"/>
                    <a:cs typeface="Karla" charset="0"/>
                  </a:rPr>
                  <a:t>, if we make the following assumptions, </a:t>
                </a:r>
                <a:endParaRPr lang="en-US" sz="2400" dirty="0" smtClean="0">
                  <a:latin typeface="Karla" charset="0"/>
                  <a:ea typeface="Karla" charset="0"/>
                  <a:cs typeface="Karla" charset="0"/>
                </a:endParaRPr>
              </a:p>
              <a:p>
                <a:pPr marL="582613" indent="-233363">
                  <a:spcAft>
                    <a:spcPts val="1200"/>
                  </a:spcAft>
                  <a:buFont typeface="Arial" charset="0"/>
                  <a:buChar char="•"/>
                </a:pPr>
                <a:r>
                  <a:rPr lang="en-US" sz="2400" dirty="0">
                    <a:latin typeface="Karla" charset="0"/>
                    <a:ea typeface="Karla" charset="0"/>
                    <a:cs typeface="Karla" charset="0"/>
                  </a:rPr>
                  <a:t>the errors </a:t>
                </a:r>
                <a14:m>
                  <m:oMath xmlns:m="http://schemas.openxmlformats.org/officeDocument/2006/math">
                    <m:sSub>
                      <m:sSubPr>
                        <m:ctrlPr>
                          <a:rPr lang="en-US" sz="2400" i="1" smtClean="0">
                            <a:latin typeface="Cambria Math" charset="0"/>
                            <a:ea typeface="Karla" charset="0"/>
                            <a:cs typeface="Karla" charset="0"/>
                          </a:rPr>
                        </m:ctrlPr>
                      </m:sSubPr>
                      <m:e>
                        <m:r>
                          <a:rPr lang="en-US" sz="2400" i="1" smtClean="0">
                            <a:latin typeface="Cambria Math" charset="0"/>
                            <a:ea typeface="Karla" charset="0"/>
                            <a:cs typeface="Karla" charset="0"/>
                          </a:rPr>
                          <m:t>𝜖</m:t>
                        </m:r>
                      </m:e>
                      <m:sub>
                        <m:r>
                          <a:rPr lang="en-US" sz="2400" b="0" i="1" smtClean="0">
                            <a:latin typeface="Cambria Math" charset="0"/>
                            <a:ea typeface="Karla" charset="0"/>
                            <a:cs typeface="Karla" charset="0"/>
                          </a:rPr>
                          <m:t>𝑖</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𝑦</m:t>
                        </m:r>
                      </m:e>
                      <m:sub>
                        <m:r>
                          <a:rPr lang="en-US" sz="2400" b="0" i="1" smtClean="0">
                            <a:latin typeface="Cambria Math" charset="0"/>
                            <a:ea typeface="Karla" charset="0"/>
                            <a:cs typeface="Karla" charset="0"/>
                          </a:rPr>
                          <m:t>𝑖</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acc>
                          <m:accPr>
                            <m:chr m:val="̂"/>
                            <m:ctrlPr>
                              <a:rPr lang="en-US" sz="2400" b="0" i="1" smtClean="0">
                                <a:latin typeface="Cambria Math" charset="0"/>
                                <a:ea typeface="Karla" charset="0"/>
                                <a:cs typeface="Karla" charset="0"/>
                              </a:rPr>
                            </m:ctrlPr>
                          </m:accPr>
                          <m:e>
                            <m:r>
                              <a:rPr lang="en-US" sz="2400" b="0" i="1" smtClean="0">
                                <a:latin typeface="Cambria Math" charset="0"/>
                                <a:ea typeface="Karla" charset="0"/>
                                <a:cs typeface="Karla" charset="0"/>
                              </a:rPr>
                              <m:t>𝑦</m:t>
                            </m:r>
                          </m:e>
                        </m:acc>
                      </m:e>
                      <m:sub>
                        <m:r>
                          <a:rPr lang="en-US" sz="2400" b="0" i="1" smtClean="0">
                            <a:latin typeface="Cambria Math" charset="0"/>
                            <a:ea typeface="Karla" charset="0"/>
                            <a:cs typeface="Karla" charset="0"/>
                          </a:rPr>
                          <m:t>𝑖</m:t>
                        </m:r>
                      </m:sub>
                    </m:sSub>
                    <m:r>
                      <a:rPr lang="en-US" sz="2400" b="0" i="0" smtClean="0">
                        <a:latin typeface="Cambria Math" charset="0"/>
                        <a:ea typeface="Karla" charset="0"/>
                        <a:cs typeface="Karla" charset="0"/>
                      </a:rPr>
                      <m:t> </m:t>
                    </m:r>
                  </m:oMath>
                </a14:m>
                <a:r>
                  <a:rPr lang="en-US" sz="2400" dirty="0" smtClean="0">
                    <a:latin typeface="Karla" charset="0"/>
                    <a:ea typeface="Karla" charset="0"/>
                    <a:cs typeface="Karla" charset="0"/>
                  </a:rPr>
                  <a:t>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𝜖</m:t>
                        </m:r>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m:t>
                    </m:r>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𝑦</m:t>
                        </m:r>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m:t>
                    </m:r>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Karla" charset="0"/>
                                <a:cs typeface="Karla" charset="0"/>
                              </a:rPr>
                              <m:t>𝑦</m:t>
                            </m:r>
                          </m:e>
                        </m:acc>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 </m:t>
                    </m:r>
                  </m:oMath>
                </a14:m>
                <a:r>
                  <a:rPr lang="en-US" sz="2400" dirty="0" smtClean="0">
                    <a:latin typeface="Karla" charset="0"/>
                    <a:ea typeface="Karla" charset="0"/>
                    <a:cs typeface="Karla" charset="0"/>
                  </a:rPr>
                  <a:t> </a:t>
                </a:r>
                <a:r>
                  <a:rPr lang="en-US" sz="2400" dirty="0">
                    <a:latin typeface="Karla" charset="0"/>
                    <a:ea typeface="Karla" charset="0"/>
                    <a:cs typeface="Karla" charset="0"/>
                  </a:rPr>
                  <a:t>are uncorrelated, for </a:t>
                </a:r>
                <a14:m>
                  <m:oMath xmlns:m="http://schemas.openxmlformats.org/officeDocument/2006/math">
                    <m:r>
                      <a:rPr lang="en-US" sz="2400" b="0" i="1" smtClean="0">
                        <a:latin typeface="Cambria Math" charset="0"/>
                        <a:ea typeface="Karla" charset="0"/>
                        <a:cs typeface="Karla" charset="0"/>
                      </a:rPr>
                      <m:t>𝑖</m:t>
                    </m:r>
                    <m:r>
                      <a:rPr lang="en-US" sz="2400" b="0" i="1" smtClean="0">
                        <a:latin typeface="Cambria Math" charset="0"/>
                        <a:ea typeface="Karla" charset="0"/>
                        <a:cs typeface="Karla" charset="0"/>
                      </a:rPr>
                      <m:t>≠</m:t>
                    </m:r>
                    <m:r>
                      <a:rPr lang="en-US" sz="2400" b="0" i="1" smtClean="0">
                        <a:latin typeface="Cambria Math" charset="0"/>
                        <a:ea typeface="Karla" charset="0"/>
                        <a:cs typeface="Karla" charset="0"/>
                      </a:rPr>
                      <m:t>𝑗</m:t>
                    </m:r>
                  </m:oMath>
                </a14:m>
                <a:r>
                  <a:rPr lang="en-US" sz="2400" dirty="0" smtClean="0">
                    <a:latin typeface="Karla" charset="0"/>
                    <a:ea typeface="Karla" charset="0"/>
                    <a:cs typeface="Karla" charset="0"/>
                  </a:rPr>
                  <a:t> ,</a:t>
                </a:r>
              </a:p>
              <a:p>
                <a:pPr marL="582613" indent="-233363">
                  <a:spcAft>
                    <a:spcPts val="1200"/>
                  </a:spcAft>
                  <a:buFont typeface="Arial" charset="0"/>
                  <a:buChar char="•"/>
                </a:pPr>
                <a:r>
                  <a:rPr lang="en-US" sz="2400" dirty="0" smtClean="0">
                    <a:latin typeface="Karla" charset="0"/>
                    <a:ea typeface="Karla" charset="0"/>
                    <a:cs typeface="Karla" charset="0"/>
                  </a:rPr>
                  <a:t>each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𝜖</m:t>
                        </m:r>
                      </m:e>
                      <m:sub>
                        <m:r>
                          <a:rPr lang="en-US" sz="2400" i="1">
                            <a:latin typeface="Cambria Math" charset="0"/>
                            <a:ea typeface="Karla" charset="0"/>
                            <a:cs typeface="Karla" charset="0"/>
                          </a:rPr>
                          <m:t>𝑖</m:t>
                        </m:r>
                      </m:sub>
                    </m:sSub>
                  </m:oMath>
                </a14:m>
                <a:r>
                  <a:rPr lang="en-US" sz="2400" dirty="0" smtClean="0">
                    <a:latin typeface="Karla" charset="0"/>
                    <a:ea typeface="Karla" charset="0"/>
                    <a:cs typeface="Karla" charset="0"/>
                  </a:rPr>
                  <a:t> </a:t>
                </a:r>
                <a:r>
                  <a:rPr lang="en-US" sz="2400" dirty="0">
                    <a:latin typeface="Karla" charset="0"/>
                    <a:ea typeface="Karla" charset="0"/>
                    <a:cs typeface="Karla" charset="0"/>
                  </a:rPr>
                  <a:t>is normally distributed with mean 0 and </a:t>
                </a:r>
                <a:r>
                  <a:rPr lang="en-US" sz="2400" dirty="0" smtClean="0">
                    <a:latin typeface="Karla" charset="0"/>
                    <a:ea typeface="Karla" charset="0"/>
                    <a:cs typeface="Karla" charset="0"/>
                  </a:rPr>
                  <a:t>variance </a:t>
                </a:r>
                <a14:m>
                  <m:oMath xmlns:m="http://schemas.openxmlformats.org/officeDocument/2006/math">
                    <m:sSup>
                      <m:sSupPr>
                        <m:ctrlPr>
                          <a:rPr lang="en-US" sz="2400" i="1" smtClean="0">
                            <a:latin typeface="Cambria Math" charset="0"/>
                            <a:ea typeface="Karla" charset="0"/>
                            <a:cs typeface="Karla" charset="0"/>
                          </a:rPr>
                        </m:ctrlPr>
                      </m:sSupPr>
                      <m:e>
                        <m:r>
                          <a:rPr lang="en-US" sz="2400" i="1" smtClean="0">
                            <a:latin typeface="Cambria Math" charset="0"/>
                            <a:ea typeface="Karla" charset="0"/>
                            <a:cs typeface="Karla" charset="0"/>
                          </a:rPr>
                          <m:t>𝜎</m:t>
                        </m:r>
                      </m:e>
                      <m:sup>
                        <m:r>
                          <a:rPr lang="en-US" sz="2400" b="0" i="1" smtClean="0">
                            <a:latin typeface="Cambria Math" charset="0"/>
                            <a:ea typeface="Karla" charset="0"/>
                            <a:cs typeface="Karla" charset="0"/>
                          </a:rPr>
                          <m:t>2</m:t>
                        </m:r>
                      </m:sup>
                    </m:sSup>
                  </m:oMath>
                </a14:m>
                <a:r>
                  <a:rPr lang="en-US" sz="2400" dirty="0" smtClean="0">
                    <a:latin typeface="Karla" charset="0"/>
                    <a:ea typeface="Karla" charset="0"/>
                    <a:cs typeface="Karla" charset="0"/>
                  </a:rPr>
                  <a:t>,</a:t>
                </a:r>
              </a:p>
              <a:p>
                <a:r>
                  <a:rPr lang="en-US" sz="2400" dirty="0">
                    <a:latin typeface="Karla" charset="0"/>
                    <a:ea typeface="Karla" charset="0"/>
                    <a:cs typeface="Karla" charset="0"/>
                  </a:rPr>
                  <a:t>then, we can empirically estimate </a:t>
                </a:r>
                <a14:m>
                  <m:oMath xmlns:m="http://schemas.openxmlformats.org/officeDocument/2006/math">
                    <m:sSup>
                      <m:sSupPr>
                        <m:ctrlPr>
                          <a:rPr lang="en-US" sz="2400" i="1">
                            <a:latin typeface="Cambria Math" charset="0"/>
                            <a:ea typeface="Karla" charset="0"/>
                            <a:cs typeface="Karla" charset="0"/>
                          </a:rPr>
                        </m:ctrlPr>
                      </m:sSupPr>
                      <m:e>
                        <m:r>
                          <a:rPr lang="en-US" sz="2400" i="1">
                            <a:latin typeface="Cambria Math" charset="0"/>
                            <a:ea typeface="Karla" charset="0"/>
                            <a:cs typeface="Karla" charset="0"/>
                          </a:rPr>
                          <m:t>𝜎</m:t>
                        </m:r>
                      </m:e>
                      <m:sup>
                        <m:r>
                          <a:rPr lang="en-US" sz="2400" i="1">
                            <a:latin typeface="Cambria Math" charset="0"/>
                            <a:ea typeface="Karla" charset="0"/>
                            <a:cs typeface="Karla" charset="0"/>
                          </a:rPr>
                          <m:t>2</m:t>
                        </m:r>
                      </m:sup>
                    </m:sSup>
                  </m:oMath>
                </a14:m>
                <a:r>
                  <a:rPr lang="en-US" sz="2400" dirty="0">
                    <a:latin typeface="Karla" charset="0"/>
                    <a:ea typeface="Karla" charset="0"/>
                    <a:cs typeface="Karla" charset="0"/>
                  </a:rPr>
                  <a:t>, from the data and </a:t>
                </a:r>
                <a:r>
                  <a:rPr lang="en-US" sz="2400" dirty="0" smtClean="0">
                    <a:latin typeface="Karla" charset="0"/>
                    <a:ea typeface="Karla" charset="0"/>
                    <a:cs typeface="Karla" charset="0"/>
                  </a:rPr>
                  <a:t>our </a:t>
                </a:r>
                <a:r>
                  <a:rPr lang="en-US" sz="2400" dirty="0">
                    <a:latin typeface="Karla" charset="0"/>
                    <a:ea typeface="Karla" charset="0"/>
                    <a:cs typeface="Karla" charset="0"/>
                  </a:rPr>
                  <a:t>regression line: </a:t>
                </a:r>
              </a:p>
              <a:p>
                <a:pPr>
                  <a:spcAft>
                    <a:spcPts val="1200"/>
                  </a:spcAft>
                </a:pPr>
                <a:endParaRPr lang="en-US" sz="2400" dirty="0">
                  <a:latin typeface="Karla" charset="0"/>
                  <a:ea typeface="Karla" charset="0"/>
                  <a:cs typeface="Karla" charset="0"/>
                </a:endParaRPr>
              </a:p>
              <a:p>
                <a:pPr>
                  <a:spcAft>
                    <a:spcPts val="1200"/>
                  </a:spcAft>
                </a:pPr>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2981" y="1164696"/>
                <a:ext cx="11106037" cy="2111143"/>
              </a:xfrm>
              <a:blipFill rotWithShape="0">
                <a:blip r:embed="rId2"/>
                <a:stretch>
                  <a:fillRect l="-823" t="-2312" r="-1262" b="-48844"/>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3388359" y="4728754"/>
            <a:ext cx="5415280" cy="1097280"/>
          </a:xfrm>
          <a:prstGeom prst="rect">
            <a:avLst/>
          </a:prstGeom>
        </p:spPr>
      </p:pic>
    </p:spTree>
    <p:extLst>
      <p:ext uri="{BB962C8B-B14F-4D97-AF65-F5344CB8AC3E}">
        <p14:creationId xmlns:p14="http://schemas.microsoft.com/office/powerpoint/2010/main" val="99150777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Errors</a:t>
            </a:r>
            <a:endParaRPr lang="en-US" dirty="0"/>
          </a:p>
        </p:txBody>
      </p:sp>
      <p:sp>
        <p:nvSpPr>
          <p:cNvPr id="3" name="Content Placeholder 2"/>
          <p:cNvSpPr>
            <a:spLocks noGrp="1"/>
          </p:cNvSpPr>
          <p:nvPr>
            <p:ph idx="1"/>
          </p:nvPr>
        </p:nvSpPr>
        <p:spPr>
          <a:xfrm>
            <a:off x="542981" y="1164697"/>
            <a:ext cx="11649019" cy="1233730"/>
          </a:xfrm>
        </p:spPr>
        <p:txBody>
          <a:bodyPr/>
          <a:lstStyle/>
          <a:p>
            <a:pPr>
              <a:spcAft>
                <a:spcPts val="1200"/>
              </a:spcAft>
            </a:pPr>
            <a:r>
              <a:rPr lang="en-US" b="1" dirty="0" smtClean="0">
                <a:solidFill>
                  <a:schemeClr val="accent2"/>
                </a:solidFill>
                <a:latin typeface="Karla" charset="0"/>
                <a:ea typeface="Karla" charset="0"/>
                <a:cs typeface="Karla" charset="0"/>
              </a:rPr>
              <a:t>Exercise: </a:t>
            </a:r>
            <a:r>
              <a:rPr lang="en-US" dirty="0" smtClean="0">
                <a:solidFill>
                  <a:schemeClr val="tx1"/>
                </a:solidFill>
                <a:latin typeface="Karla" charset="0"/>
                <a:ea typeface="Karla" charset="0"/>
                <a:cs typeface="Karla" charset="0"/>
              </a:rPr>
              <a:t>Duplicate the following results for the </a:t>
            </a:r>
            <a:r>
              <a:rPr lang="en-US" smtClean="0">
                <a:solidFill>
                  <a:schemeClr val="tx1"/>
                </a:solidFill>
                <a:latin typeface="Karla" charset="0"/>
                <a:ea typeface="Karla" charset="0"/>
                <a:cs typeface="Karla" charset="0"/>
              </a:rPr>
              <a:t>coefficients for TV </a:t>
            </a:r>
            <a:r>
              <a:rPr lang="en-US" dirty="0" smtClean="0">
                <a:solidFill>
                  <a:schemeClr val="tx1"/>
                </a:solidFill>
                <a:latin typeface="Karla" charset="0"/>
                <a:ea typeface="Karla" charset="0"/>
                <a:cs typeface="Karla" charset="0"/>
              </a:rPr>
              <a:t>advertising.</a:t>
            </a:r>
          </a:p>
          <a:p>
            <a:pPr>
              <a:spcAft>
                <a:spcPts val="1200"/>
              </a:spcAft>
            </a:pPr>
            <a:endParaRPr lang="en-US" dirty="0">
              <a:solidFill>
                <a:schemeClr val="accent2"/>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1912079" y="2773086"/>
              <a:ext cx="8127999" cy="1139254"/>
            </p:xfrm>
            <a:graphic>
              <a:graphicData uri="http://schemas.openxmlformats.org/drawingml/2006/table">
                <a:tbl>
                  <a:tblPr firstRow="1" bandRow="1">
                    <a:tableStyleId>{793D81CF-94F2-401A-BA57-92F5A7B2D0C5}</a:tableStyleId>
                  </a:tblPr>
                  <a:tblGrid>
                    <a:gridCol w="2709333"/>
                    <a:gridCol w="2709333"/>
                    <a:gridCol w="2709333"/>
                  </a:tblGrid>
                  <a:tr h="37084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731406498"/>
                  </p:ext>
                </p:extLst>
              </p:nvPr>
            </p:nvGraphicFramePr>
            <p:xfrm>
              <a:off x="1912079" y="2773086"/>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2"/>
                          <a:stretch>
                            <a:fillRect l="-100450" t="-7576" r="-100901" b="-209091"/>
                          </a:stretch>
                        </a:blipFill>
                      </a:tcPr>
                    </a:tc>
                    <a:tc>
                      <a:txBody>
                        <a:bodyPr/>
                        <a:lstStyle/>
                        <a:p>
                          <a:endParaRPr lang="en-US"/>
                        </a:p>
                      </a:txBody>
                      <a:tcPr>
                        <a:blipFill rotWithShape="0">
                          <a:blip r:embed="rId2"/>
                          <a:stretch>
                            <a:fillRect l="-200000" t="-7576" r="-674" b="-209091"/>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p:spTree>
    <p:extLst>
      <p:ext uri="{BB962C8B-B14F-4D97-AF65-F5344CB8AC3E}">
        <p14:creationId xmlns:p14="http://schemas.microsoft.com/office/powerpoint/2010/main" val="194552373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predictors</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972937" y="1143155"/>
                <a:ext cx="10989213" cy="1938992"/>
              </a:xfrm>
              <a:prstGeom prst="rect">
                <a:avLst/>
              </a:prstGeom>
              <a:noFill/>
            </p:spPr>
            <p:txBody>
              <a:bodyPr wrap="square" rtlCol="0">
                <a:spAutoFit/>
              </a:bodyPr>
              <a:lstStyle/>
              <a:p>
                <a:r>
                  <a:rPr lang="en-US" sz="2400" dirty="0" smtClean="0">
                    <a:latin typeface="Karla" charset="0"/>
                    <a:ea typeface="Karla" charset="0"/>
                    <a:cs typeface="Karla" charset="0"/>
                  </a:rPr>
                  <a:t>We have discussed finding the importance of predictors, by determining the cumulative distribution from </a:t>
                </a:r>
                <a14:m>
                  <m:oMath xmlns:m="http://schemas.openxmlformats.org/officeDocument/2006/math">
                    <m:r>
                      <a:rPr lang="en-US" sz="2400" i="1" smtClean="0">
                        <a:latin typeface="Cambria Math" charset="0"/>
                        <a:ea typeface="Cambria Math" charset="0"/>
                        <a:cs typeface="Cambria Math" charset="0"/>
                      </a:rPr>
                      <m:t>∞</m:t>
                    </m:r>
                  </m:oMath>
                </a14:m>
                <a:r>
                  <a:rPr lang="en-US" sz="2400" dirty="0" smtClean="0">
                    <a:latin typeface="Karla" charset="0"/>
                    <a:ea typeface="Karla" charset="0"/>
                    <a:cs typeface="Karla" charset="0"/>
                  </a:rPr>
                  <a:t> to 0.</a:t>
                </a:r>
              </a:p>
              <a:p>
                <a:endParaRPr lang="en-US" sz="2400" dirty="0">
                  <a:latin typeface="Karla" charset="0"/>
                  <a:ea typeface="Karla" charset="0"/>
                  <a:cs typeface="Karla" charset="0"/>
                </a:endParaRPr>
              </a:p>
              <a:p>
                <a:endParaRPr lang="en-US" sz="2400" dirty="0">
                  <a:latin typeface="Karla" charset="0"/>
                  <a:ea typeface="Karla" charset="0"/>
                  <a:cs typeface="Karla" charset="0"/>
                </a:endParaRPr>
              </a:p>
              <a:p>
                <a:r>
                  <a:rPr lang="en-US" sz="2400" dirty="0" smtClean="0">
                    <a:latin typeface="Karla" charset="0"/>
                    <a:ea typeface="Karla" charset="0"/>
                    <a:cs typeface="Karla" charset="0"/>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972937" y="1143155"/>
                <a:ext cx="10989213" cy="1938992"/>
              </a:xfrm>
              <a:prstGeom prst="rect">
                <a:avLst/>
              </a:prstGeom>
              <a:blipFill rotWithShape="0">
                <a:blip r:embed="rId3"/>
                <a:stretch>
                  <a:fillRect l="-888" t="-2516" b="-6289"/>
                </a:stretch>
              </a:blipFill>
            </p:spPr>
            <p:txBody>
              <a:bodyPr/>
              <a:lstStyle/>
              <a:p>
                <a:r>
                  <a:rPr lang="en-US">
                    <a:noFill/>
                  </a:rPr>
                  <a:t> </a:t>
                </a:r>
              </a:p>
            </p:txBody>
          </p:sp>
        </mc:Fallback>
      </mc:AlternateContent>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10558" t="3453" r="7775" b="1546"/>
          <a:stretch/>
        </p:blipFill>
        <p:spPr>
          <a:xfrm>
            <a:off x="3013023" y="2294004"/>
            <a:ext cx="5167327" cy="4007315"/>
          </a:xfrm>
          <a:prstGeom prst="rect">
            <a:avLst/>
          </a:prstGeom>
        </p:spPr>
      </p:pic>
    </p:spTree>
    <p:extLst>
      <p:ext uri="{BB962C8B-B14F-4D97-AF65-F5344CB8AC3E}">
        <p14:creationId xmlns:p14="http://schemas.microsoft.com/office/powerpoint/2010/main" val="83145534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predictors</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972938" y="1143155"/>
                <a:ext cx="10567852" cy="1658146"/>
              </a:xfrm>
              <a:prstGeom prst="rect">
                <a:avLst/>
              </a:prstGeom>
              <a:noFill/>
            </p:spPr>
            <p:txBody>
              <a:bodyPr wrap="square" rtlCol="0">
                <a:spAutoFit/>
              </a:bodyPr>
              <a:lstStyle/>
              <a:p>
                <a:r>
                  <a:rPr lang="en-US" sz="2400" dirty="0" smtClean="0">
                    <a:latin typeface="Karla" charset="0"/>
                    <a:ea typeface="Karla" charset="0"/>
                    <a:cs typeface="Karla" charset="0"/>
                  </a:rPr>
                  <a:t>This is equivalent in looking the distance of the estimated value of the coefficient in units of SE(</a:t>
                </a:r>
                <a14:m>
                  <m:oMath xmlns:m="http://schemas.openxmlformats.org/officeDocument/2006/math">
                    <m:sSub>
                      <m:sSubPr>
                        <m:ctrlPr>
                          <a:rPr lang="en-US" sz="2400" i="1" smtClean="0">
                            <a:latin typeface="Cambria Math" charset="0"/>
                            <a:ea typeface="Karla" charset="0"/>
                            <a:cs typeface="Karla" charset="0"/>
                          </a:rPr>
                        </m:ctrlPr>
                      </m:sSubPr>
                      <m:e>
                        <m:acc>
                          <m:accPr>
                            <m:chr m:val="̂"/>
                            <m:ctrlPr>
                              <a:rPr lang="en-US" sz="2400" i="1" smtClean="0">
                                <a:latin typeface="Cambria Math" charset="0"/>
                                <a:ea typeface="Karla" charset="0"/>
                                <a:cs typeface="Karla"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ea typeface="Karla" charset="0"/>
                            <a:cs typeface="Karla" charset="0"/>
                          </a:rPr>
                          <m:t>1</m:t>
                        </m:r>
                      </m:sub>
                    </m:sSub>
                  </m:oMath>
                </a14:m>
                <a:r>
                  <a:rPr lang="en-US" sz="2400" dirty="0" smtClean="0">
                    <a:latin typeface="Karla" charset="0"/>
                    <a:ea typeface="Karla" charset="0"/>
                    <a:cs typeface="Karla" charset="0"/>
                  </a:rPr>
                  <a:t>) = </a:t>
                </a:r>
                <a14:m>
                  <m:oMath xmlns:m="http://schemas.openxmlformats.org/officeDocument/2006/math">
                    <m:sSub>
                      <m:sSubPr>
                        <m:ctrlPr>
                          <a:rPr lang="en-US" sz="2400" i="1" smtClean="0">
                            <a:latin typeface="Cambria Math" charset="0"/>
                            <a:ea typeface="Karla" charset="0"/>
                            <a:cs typeface="Karla" charset="0"/>
                          </a:rPr>
                        </m:ctrlPr>
                      </m:sSubPr>
                      <m:e>
                        <m:r>
                          <a:rPr lang="en-US" sz="2400" i="1" smtClean="0">
                            <a:latin typeface="Cambria Math" charset="0"/>
                            <a:ea typeface="Cambria Math" charset="0"/>
                            <a:cs typeface="Cambria Math" charset="0"/>
                          </a:rPr>
                          <m:t>𝜎</m:t>
                        </m:r>
                      </m:e>
                      <m:sub>
                        <m:sSub>
                          <m:sSubPr>
                            <m:ctrlPr>
                              <a:rPr lang="en-US" sz="2400" i="1" smtClean="0">
                                <a:latin typeface="Cambria Math" charset="0"/>
                                <a:ea typeface="Karla" charset="0"/>
                                <a:cs typeface="Karla" charset="0"/>
                              </a:rPr>
                            </m:ctrlPr>
                          </m:sSubPr>
                          <m:e>
                            <m:acc>
                              <m:accPr>
                                <m:chr m:val="̂"/>
                                <m:ctrlPr>
                                  <a:rPr lang="en-US" sz="2400" i="1" smtClean="0">
                                    <a:latin typeface="Cambria Math" charset="0"/>
                                    <a:ea typeface="Karla" charset="0"/>
                                    <a:cs typeface="Karla"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ea typeface="Karla" charset="0"/>
                                <a:cs typeface="Karla" charset="0"/>
                              </a:rPr>
                              <m:t>1</m:t>
                            </m:r>
                          </m:sub>
                        </m:sSub>
                      </m:sub>
                    </m:sSub>
                  </m:oMath>
                </a14:m>
                <a:r>
                  <a:rPr lang="en-US" sz="2400" dirty="0" smtClean="0">
                    <a:latin typeface="Karla" charset="0"/>
                    <a:ea typeface="Karla" charset="0"/>
                    <a:cs typeface="Karla" charset="0"/>
                  </a:rPr>
                  <a:t>. </a:t>
                </a:r>
              </a:p>
              <a:p>
                <a:endParaRPr lang="en-US" sz="2400" dirty="0">
                  <a:latin typeface="Karla" charset="0"/>
                  <a:ea typeface="Karla" charset="0"/>
                  <a:cs typeface="Karla" charset="0"/>
                </a:endParaRPr>
              </a:p>
              <a:p>
                <a:r>
                  <a:rPr lang="en-US" sz="2400" dirty="0" smtClean="0">
                    <a:latin typeface="Karla" charset="0"/>
                    <a:ea typeface="Karla" charset="0"/>
                    <a:cs typeface="Karla" charset="0"/>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972938" y="1143155"/>
                <a:ext cx="10567852" cy="1658146"/>
              </a:xfrm>
              <a:prstGeom prst="rect">
                <a:avLst/>
              </a:prstGeom>
              <a:blipFill rotWithShape="0">
                <a:blip r:embed="rId3"/>
                <a:stretch>
                  <a:fillRect l="-923" t="-2941" b="-5882"/>
                </a:stretch>
              </a:blipFill>
            </p:spPr>
            <p:txBody>
              <a:bodyPr/>
              <a:lstStyle/>
              <a:p>
                <a:r>
                  <a:rPr lang="en-US">
                    <a:noFill/>
                  </a:rPr>
                  <a:t> </a:t>
                </a:r>
              </a:p>
            </p:txBody>
          </p:sp>
        </mc:Fallback>
      </mc:AlternateContent>
      <p:grpSp>
        <p:nvGrpSpPr>
          <p:cNvPr id="22" name="Group 21"/>
          <p:cNvGrpSpPr/>
          <p:nvPr/>
        </p:nvGrpSpPr>
        <p:grpSpPr>
          <a:xfrm>
            <a:off x="2838450" y="1801070"/>
            <a:ext cx="6515100" cy="4343400"/>
            <a:chOff x="2838450" y="2055901"/>
            <a:chExt cx="6515100" cy="4343400"/>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8450" y="2055901"/>
              <a:ext cx="6515100" cy="4343400"/>
            </a:xfrm>
            <a:prstGeom prst="rect">
              <a:avLst/>
            </a:prstGeom>
          </p:spPr>
        </p:pic>
        <p:cxnSp>
          <p:nvCxnSpPr>
            <p:cNvPr id="11" name="Straight Arrow Connector 10"/>
            <p:cNvCxnSpPr/>
            <p:nvPr/>
          </p:nvCxnSpPr>
          <p:spPr>
            <a:xfrm flipH="1">
              <a:off x="4152275" y="3097013"/>
              <a:ext cx="2104589"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4152275" y="3343179"/>
              <a:ext cx="72549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4229367" y="3343551"/>
                  <a:ext cx="571310" cy="415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ea typeface="Karla" charset="0"/>
                                <a:cs typeface="Karla" charset="0"/>
                              </a:rPr>
                            </m:ctrlPr>
                          </m:sSubPr>
                          <m:e>
                            <m:r>
                              <a:rPr lang="en-US" i="1">
                                <a:latin typeface="Cambria Math" charset="0"/>
                                <a:ea typeface="Cambria Math" charset="0"/>
                                <a:cs typeface="Cambria Math" charset="0"/>
                              </a:rPr>
                              <m:t>𝜎</m:t>
                            </m:r>
                          </m:e>
                          <m:sub>
                            <m:sSub>
                              <m:sSubPr>
                                <m:ctrlPr>
                                  <a:rPr lang="en-US" i="1">
                                    <a:latin typeface="Cambria Math" charset="0"/>
                                    <a:ea typeface="Karla" charset="0"/>
                                    <a:cs typeface="Karla" charset="0"/>
                                  </a:rPr>
                                </m:ctrlPr>
                              </m:sSubPr>
                              <m:e>
                                <m:acc>
                                  <m:accPr>
                                    <m:chr m:val="̂"/>
                                    <m:ctrlPr>
                                      <a:rPr lang="en-US" i="1">
                                        <a:latin typeface="Cambria Math"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1</m:t>
                                </m:r>
                              </m:sub>
                            </m:sSub>
                          </m:sub>
                        </m:sSub>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4229367" y="3343551"/>
                  <a:ext cx="571310" cy="415114"/>
                </a:xfrm>
                <a:prstGeom prst="rect">
                  <a:avLst/>
                </a:prstGeom>
                <a:blipFill rotWithShape="0">
                  <a:blip r:embed="rId5"/>
                  <a:stretch>
                    <a:fillRect r="-21277"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4306459" y="2618925"/>
                  <a:ext cx="973985" cy="415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ea typeface="Karla" charset="0"/>
                                <a:cs typeface="Karla" charset="0"/>
                              </a:rPr>
                            </m:ctrlPr>
                          </m:sSubPr>
                          <m:e>
                            <m:r>
                              <a:rPr lang="en-US" i="1" smtClean="0">
                                <a:latin typeface="Cambria Math" charset="0"/>
                                <a:ea typeface="Cambria Math" charset="0"/>
                                <a:cs typeface="Cambria Math" charset="0"/>
                              </a:rPr>
                              <m:t>𝜇</m:t>
                            </m:r>
                          </m:e>
                          <m:sub>
                            <m:sSub>
                              <m:sSubPr>
                                <m:ctrlPr>
                                  <a:rPr lang="en-US" i="1">
                                    <a:latin typeface="Cambria Math" charset="0"/>
                                    <a:ea typeface="Karla" charset="0"/>
                                    <a:cs typeface="Karla" charset="0"/>
                                  </a:rPr>
                                </m:ctrlPr>
                              </m:sSubPr>
                              <m:e>
                                <m:acc>
                                  <m:accPr>
                                    <m:chr m:val="̂"/>
                                    <m:ctrlPr>
                                      <a:rPr lang="en-US" i="1">
                                        <a:latin typeface="Cambria Math"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1</m:t>
                                </m:r>
                              </m:sub>
                            </m:sSub>
                          </m:sub>
                        </m:sSub>
                        <m:r>
                          <a:rPr lang="en-US" b="0" i="1" smtClean="0">
                            <a:latin typeface="Cambria Math" charset="0"/>
                            <a:ea typeface="Karla" charset="0"/>
                            <a:cs typeface="Karla" charset="0"/>
                          </a:rPr>
                          <m:t>−0</m:t>
                        </m:r>
                      </m:oMath>
                    </m:oMathPara>
                  </a14:m>
                  <a:endParaRPr lang="en-US" dirty="0"/>
                </a:p>
              </p:txBody>
            </p:sp>
          </mc:Choice>
          <mc:Fallback xmlns="">
            <p:sp>
              <p:nvSpPr>
                <p:cNvPr id="21" name="Rectangle 20"/>
                <p:cNvSpPr>
                  <a:spLocks noRot="1" noChangeAspect="1" noMove="1" noResize="1" noEditPoints="1" noAdjustHandles="1" noChangeArrowheads="1" noChangeShapeType="1" noTextEdit="1"/>
                </p:cNvSpPr>
                <p:nvPr/>
              </p:nvSpPr>
              <p:spPr>
                <a:xfrm>
                  <a:off x="4306459" y="2618925"/>
                  <a:ext cx="973985" cy="415114"/>
                </a:xfrm>
                <a:prstGeom prst="rect">
                  <a:avLst/>
                </a:prstGeom>
                <a:blipFill rotWithShape="0">
                  <a:blip r:embed="rId6"/>
                  <a:stretch>
                    <a:fillRect b="-8824"/>
                  </a:stretch>
                </a:blipFill>
              </p:spPr>
              <p:txBody>
                <a:bodyPr/>
                <a:lstStyle/>
                <a:p>
                  <a:r>
                    <a:rPr lang="en-US">
                      <a:noFill/>
                    </a:rPr>
                    <a:t> </a:t>
                  </a:r>
                </a:p>
              </p:txBody>
            </p:sp>
          </mc:Fallback>
        </mc:AlternateContent>
      </p:grpSp>
    </p:spTree>
    <p:extLst>
      <p:ext uri="{BB962C8B-B14F-4D97-AF65-F5344CB8AC3E}">
        <p14:creationId xmlns:p14="http://schemas.microsoft.com/office/powerpoint/2010/main" val="191034864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33415" y="265044"/>
            <a:ext cx="10327008" cy="793780"/>
          </a:xfrm>
          <a:prstGeom prst="rect">
            <a:avLst/>
          </a:prstGeom>
          <a:solidFill>
            <a:schemeClr val="tx1">
              <a:lumMod val="75000"/>
              <a:lumOff val="25000"/>
            </a:schemeClr>
          </a:solidFill>
        </p:spPr>
        <p:txBody>
          <a:bodyPr anchor="ct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smtClean="0">
                <a:solidFill>
                  <a:schemeClr val="bg1"/>
                </a:solidFill>
              </a:rPr>
              <a:t>Hypothesis Testing</a:t>
            </a:r>
            <a:endParaRPr lang="en-US" dirty="0">
              <a:solidFill>
                <a:schemeClr val="bg1"/>
              </a:solidFill>
            </a:endParaRPr>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3415" y="1058824"/>
                <a:ext cx="10327008" cy="5012192"/>
              </a:xfrm>
              <a:solidFill>
                <a:schemeClr val="bg1">
                  <a:lumMod val="85000"/>
                </a:schemeClr>
              </a:solidFill>
              <a:effectLst/>
            </p:spPr>
            <p:txBody>
              <a:bodyPr/>
              <a:lstStyle/>
              <a:p>
                <a:pPr>
                  <a:spcAft>
                    <a:spcPts val="1800"/>
                  </a:spcAft>
                </a:pPr>
                <a:r>
                  <a:rPr lang="en-US" sz="2400" dirty="0" smtClean="0"/>
                  <a:t>Hypothesis testing </a:t>
                </a:r>
                <a:r>
                  <a:rPr lang="en-US" sz="2400" dirty="0"/>
                  <a:t>is a formal process through which we evaluate the validity of a statistical hypothesis by considering evidence for or against the hypothesis gathered by random sampling of the data. </a:t>
                </a:r>
                <a:endParaRPr lang="en-US" sz="2400" dirty="0" smtClean="0"/>
              </a:p>
              <a:p>
                <a:pPr marL="457200" indent="-457200">
                  <a:buFont typeface="+mj-lt"/>
                  <a:buAutoNum type="arabicPeriod"/>
                </a:pPr>
                <a:r>
                  <a:rPr lang="en-US" sz="2400" dirty="0" smtClean="0"/>
                  <a:t>State </a:t>
                </a:r>
                <a:r>
                  <a:rPr lang="en-US" sz="2400" dirty="0"/>
                  <a:t>the hypotheses, typically a </a:t>
                </a:r>
                <a:r>
                  <a:rPr lang="en-US" sz="2400" b="1" dirty="0" smtClean="0"/>
                  <a:t>null hypothesis</a:t>
                </a:r>
                <a:r>
                  <a:rPr lang="en-US" sz="2400" dirty="0" smtClean="0"/>
                  <a:t>, </a:t>
                </a:r>
                <a14:m>
                  <m:oMath xmlns:m="http://schemas.openxmlformats.org/officeDocument/2006/math">
                    <m:sSub>
                      <m:sSubPr>
                        <m:ctrlPr>
                          <a:rPr lang="en-US" sz="2400" i="1" smtClean="0">
                            <a:latin typeface="Cambria Math" charset="0"/>
                          </a:rPr>
                        </m:ctrlPr>
                      </m:sSubPr>
                      <m:e>
                        <m:r>
                          <a:rPr lang="en-US" sz="2400" b="0" i="1" smtClean="0">
                            <a:latin typeface="Cambria Math" charset="0"/>
                          </a:rPr>
                          <m:t>𝐻</m:t>
                        </m:r>
                      </m:e>
                      <m:sub>
                        <m:r>
                          <a:rPr lang="en-US" sz="2400" b="0" i="1" smtClean="0">
                            <a:latin typeface="Cambria Math" charset="0"/>
                          </a:rPr>
                          <m:t>0</m:t>
                        </m:r>
                      </m:sub>
                    </m:sSub>
                  </m:oMath>
                </a14:m>
                <a:r>
                  <a:rPr lang="en-US" sz="2400" dirty="0" smtClean="0"/>
                  <a:t> and </a:t>
                </a:r>
                <a:r>
                  <a:rPr lang="en-US" sz="2400" dirty="0"/>
                  <a:t>an </a:t>
                </a:r>
                <a:r>
                  <a:rPr lang="en-US" sz="2400" b="1" dirty="0" smtClean="0"/>
                  <a:t>alternative hypothesis</a:t>
                </a:r>
                <a:r>
                  <a:rPr lang="en-US" sz="2400" dirty="0" smtClean="0"/>
                  <a:t>, </a:t>
                </a:r>
                <a14:m>
                  <m:oMath xmlns:m="http://schemas.openxmlformats.org/officeDocument/2006/math">
                    <m:sSub>
                      <m:sSubPr>
                        <m:ctrlPr>
                          <a:rPr lang="en-US" sz="2400" i="1">
                            <a:latin typeface="Cambria Math" charset="0"/>
                          </a:rPr>
                        </m:ctrlPr>
                      </m:sSubPr>
                      <m:e>
                        <m:r>
                          <a:rPr lang="en-US" sz="2400" i="1">
                            <a:latin typeface="Cambria Math" charset="0"/>
                          </a:rPr>
                          <m:t>𝐻</m:t>
                        </m:r>
                      </m:e>
                      <m:sub>
                        <m:r>
                          <a:rPr lang="en-US" sz="2400" b="0" i="1" smtClean="0">
                            <a:latin typeface="Cambria Math" charset="0"/>
                          </a:rPr>
                          <m:t>1</m:t>
                        </m:r>
                      </m:sub>
                    </m:sSub>
                  </m:oMath>
                </a14:m>
                <a:r>
                  <a:rPr lang="en-US" sz="2400" dirty="0" smtClean="0"/>
                  <a:t>, </a:t>
                </a:r>
                <a:r>
                  <a:rPr lang="en-US" sz="2400" dirty="0"/>
                  <a:t>that is the negation of the former. </a:t>
                </a:r>
                <a:endParaRPr lang="en-US" sz="2400" dirty="0" smtClean="0"/>
              </a:p>
              <a:p>
                <a:pPr marL="457200" indent="-457200">
                  <a:buFont typeface="+mj-lt"/>
                  <a:buAutoNum type="arabicPeriod"/>
                </a:pPr>
                <a:r>
                  <a:rPr lang="en-US" sz="2400" dirty="0" smtClean="0"/>
                  <a:t>Choose </a:t>
                </a:r>
                <a:r>
                  <a:rPr lang="en-US" sz="2400" dirty="0"/>
                  <a:t>a type of analysis, i.e. how to use sample data to evaluate the null hypothesis. Typically this involves choosing a </a:t>
                </a:r>
                <a:r>
                  <a:rPr lang="en-US" sz="2400" b="1" dirty="0"/>
                  <a:t>single test statistic</a:t>
                </a:r>
                <a:r>
                  <a:rPr lang="en-US" sz="2400" dirty="0" smtClean="0"/>
                  <a:t>.</a:t>
                </a:r>
              </a:p>
              <a:p>
                <a:pPr marL="457200" indent="-457200">
                  <a:buFont typeface="+mj-lt"/>
                  <a:buAutoNum type="arabicPeriod"/>
                </a:pPr>
                <a:r>
                  <a:rPr lang="en-US" sz="2400" b="1" dirty="0" smtClean="0"/>
                  <a:t>Sample</a:t>
                </a:r>
                <a:r>
                  <a:rPr lang="en-US" sz="2400" dirty="0" smtClean="0"/>
                  <a:t> </a:t>
                </a:r>
                <a:r>
                  <a:rPr lang="en-US" sz="2400" dirty="0"/>
                  <a:t>data and compute the test </a:t>
                </a:r>
                <a:r>
                  <a:rPr lang="en-US" sz="2400" dirty="0" smtClean="0"/>
                  <a:t>statistic.</a:t>
                </a:r>
              </a:p>
              <a:p>
                <a:pPr marL="457200" indent="-457200">
                  <a:buFont typeface="+mj-lt"/>
                  <a:buAutoNum type="arabicPeriod"/>
                </a:pPr>
                <a:r>
                  <a:rPr lang="en-US" sz="2400" dirty="0" smtClean="0"/>
                  <a:t>Use </a:t>
                </a:r>
                <a:r>
                  <a:rPr lang="en-US" sz="2400" dirty="0"/>
                  <a:t>the value of the test statistic to either </a:t>
                </a:r>
                <a:r>
                  <a:rPr lang="en-US" sz="2400" b="1" dirty="0"/>
                  <a:t>reject</a:t>
                </a:r>
                <a:r>
                  <a:rPr lang="en-US" sz="2400" dirty="0"/>
                  <a:t> or </a:t>
                </a:r>
                <a:r>
                  <a:rPr lang="en-US" sz="2400" b="1" dirty="0"/>
                  <a:t>not reject</a:t>
                </a:r>
                <a:r>
                  <a:rPr lang="en-US" sz="2400" dirty="0"/>
                  <a:t> the null hypothesis</a:t>
                </a:r>
                <a:r>
                  <a:rPr lang="en-US" sz="2400" dirty="0" smtClean="0"/>
                  <a:t>.</a:t>
                </a:r>
                <a:endParaRPr lang="en-US" sz="2400"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3415" y="1058824"/>
                <a:ext cx="10327008" cy="5012192"/>
              </a:xfrm>
              <a:blipFill rotWithShape="0">
                <a:blip r:embed="rId2"/>
                <a:stretch>
                  <a:fillRect l="-945" t="-973" r="-1594"/>
                </a:stretch>
              </a:blipFill>
              <a:effectLst/>
            </p:spPr>
            <p:txBody>
              <a:bodyPr/>
              <a:lstStyle/>
              <a:p>
                <a:r>
                  <a:rPr lang="en-US">
                    <a:noFill/>
                  </a:rPr>
                  <a:t> </a:t>
                </a:r>
              </a:p>
            </p:txBody>
          </p:sp>
        </mc:Fallback>
      </mc:AlternateContent>
    </p:spTree>
    <p:extLst>
      <p:ext uri="{BB962C8B-B14F-4D97-AF65-F5344CB8AC3E}">
        <p14:creationId xmlns:p14="http://schemas.microsoft.com/office/powerpoint/2010/main" val="4596837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Statistical Model</a:t>
            </a:r>
          </a:p>
        </p:txBody>
      </p:sp>
      <p:sp>
        <p:nvSpPr>
          <p:cNvPr id="3" name="Slide Number Placeholder 2"/>
          <p:cNvSpPr>
            <a:spLocks noGrp="1"/>
          </p:cNvSpPr>
          <p:nvPr>
            <p:ph type="sldNum" sz="quarter" idx="12"/>
          </p:nvPr>
        </p:nvSpPr>
        <p:spPr/>
        <p:txBody>
          <a:bodyPr/>
          <a:lstStyle/>
          <a:p>
            <a:fld id="{81B7CCDB-6D39-0547-B7B3-C80E39D6513A}" type="slidenum">
              <a:rPr lang="en-US" smtClean="0"/>
              <a:t>10</a:t>
            </a:fld>
            <a:endParaRPr lang="en-US"/>
          </a:p>
        </p:txBody>
      </p:sp>
    </p:spTree>
    <p:extLst>
      <p:ext uri="{BB962C8B-B14F-4D97-AF65-F5344CB8AC3E}">
        <p14:creationId xmlns:p14="http://schemas.microsoft.com/office/powerpoint/2010/main" val="23036869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812074" y="983807"/>
                <a:ext cx="10567852" cy="5426101"/>
              </a:xfrm>
              <a:prstGeom prst="rect">
                <a:avLst/>
              </a:prstGeom>
              <a:noFill/>
            </p:spPr>
            <p:txBody>
              <a:bodyPr wrap="square" rtlCol="0">
                <a:spAutoFit/>
              </a:bodyPr>
              <a:lstStyle/>
              <a:p>
                <a:pPr>
                  <a:spcAft>
                    <a:spcPts val="1200"/>
                  </a:spcAft>
                </a:pPr>
                <a:r>
                  <a:rPr lang="en-US" sz="2400" b="1" dirty="0" smtClean="0">
                    <a:solidFill>
                      <a:schemeClr val="tx1">
                        <a:lumMod val="75000"/>
                        <a:lumOff val="25000"/>
                      </a:schemeClr>
                    </a:solidFill>
                    <a:latin typeface="Karla" charset="0"/>
                    <a:ea typeface="Karla" charset="0"/>
                    <a:cs typeface="Karla" charset="0"/>
                  </a:rPr>
                  <a:t>1. State Hypothesis:</a:t>
                </a:r>
              </a:p>
              <a:p>
                <a:pPr lvl="1">
                  <a:spcAft>
                    <a:spcPts val="1200"/>
                  </a:spcAft>
                </a:pPr>
                <a:r>
                  <a:rPr lang="en-US" sz="2400" b="1" dirty="0" smtClean="0">
                    <a:solidFill>
                      <a:srgbClr val="C00000"/>
                    </a:solidFill>
                    <a:latin typeface="Karla" charset="0"/>
                    <a:ea typeface="Karla" charset="0"/>
                    <a:cs typeface="Karla" charset="0"/>
                  </a:rPr>
                  <a:t>Null hypothesis:  </a:t>
                </a:r>
              </a:p>
              <a:p>
                <a:pPr lvl="1">
                  <a:spcAft>
                    <a:spcPts val="1200"/>
                  </a:spcAft>
                </a:pPr>
                <a:r>
                  <a:rPr lang="en-US" sz="2400" dirty="0" smtClean="0">
                    <a:solidFill>
                      <a:schemeClr val="tx1">
                        <a:lumMod val="75000"/>
                        <a:lumOff val="25000"/>
                      </a:schemeClr>
                    </a:solidFill>
                    <a:latin typeface="Karla" charset="0"/>
                    <a:ea typeface="Karla" charset="0"/>
                    <a:cs typeface="Karla" charset="0"/>
                  </a:rPr>
                  <a:t>	</a:t>
                </a:r>
                <a14:m>
                  <m:oMath xmlns:m="http://schemas.openxmlformats.org/officeDocument/2006/math">
                    <m:sSub>
                      <m:sSubPr>
                        <m:ctrlPr>
                          <a:rPr lang="en-US" sz="240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𝐻</m:t>
                        </m:r>
                      </m:e>
                      <m:sub>
                        <m:r>
                          <a:rPr lang="en-US" sz="2400" b="0" i="1" smtClean="0">
                            <a:solidFill>
                              <a:schemeClr val="tx1">
                                <a:lumMod val="75000"/>
                                <a:lumOff val="25000"/>
                              </a:schemeClr>
                            </a:solidFill>
                            <a:latin typeface="Cambria Math" charset="0"/>
                            <a:ea typeface="Karla" charset="0"/>
                            <a:cs typeface="Karla" charset="0"/>
                          </a:rPr>
                          <m:t>0</m:t>
                        </m:r>
                      </m:sub>
                    </m:sSub>
                  </m:oMath>
                </a14:m>
                <a:r>
                  <a:rPr lang="en-US" sz="2400" dirty="0" smtClean="0">
                    <a:solidFill>
                      <a:schemeClr val="tx1">
                        <a:lumMod val="75000"/>
                        <a:lumOff val="25000"/>
                      </a:schemeClr>
                    </a:solidFill>
                    <a:latin typeface="Karla" charset="0"/>
                    <a:ea typeface="Karla" charset="0"/>
                    <a:cs typeface="Karla" charset="0"/>
                  </a:rPr>
                  <a:t>: There is no relation between </a:t>
                </a:r>
                <a:r>
                  <a:rPr lang="en-US" sz="2400" i="1" dirty="0" smtClean="0">
                    <a:solidFill>
                      <a:schemeClr val="tx1">
                        <a:lumMod val="75000"/>
                        <a:lumOff val="25000"/>
                      </a:schemeClr>
                    </a:solidFill>
                    <a:latin typeface="Karla" charset="0"/>
                    <a:ea typeface="Karla" charset="0"/>
                    <a:cs typeface="Karla" charset="0"/>
                  </a:rPr>
                  <a:t>X</a:t>
                </a:r>
                <a:r>
                  <a:rPr lang="en-US" sz="2400" dirty="0" smtClean="0">
                    <a:solidFill>
                      <a:schemeClr val="tx1">
                        <a:lumMod val="75000"/>
                        <a:lumOff val="25000"/>
                      </a:schemeClr>
                    </a:solidFill>
                    <a:latin typeface="Karla" charset="0"/>
                    <a:ea typeface="Karla" charset="0"/>
                    <a:cs typeface="Karla" charset="0"/>
                  </a:rPr>
                  <a:t> and </a:t>
                </a:r>
                <a:r>
                  <a:rPr lang="en-US" sz="2400" i="1" dirty="0" smtClean="0">
                    <a:solidFill>
                      <a:schemeClr val="tx1">
                        <a:lumMod val="75000"/>
                        <a:lumOff val="25000"/>
                      </a:schemeClr>
                    </a:solidFill>
                    <a:latin typeface="Karla" charset="0"/>
                    <a:ea typeface="Karla" charset="0"/>
                    <a:cs typeface="Karla" charset="0"/>
                  </a:rPr>
                  <a:t>Y</a:t>
                </a:r>
                <a:r>
                  <a:rPr lang="en-US" sz="2400" dirty="0" smtClean="0">
                    <a:solidFill>
                      <a:schemeClr val="tx1">
                        <a:lumMod val="75000"/>
                        <a:lumOff val="25000"/>
                      </a:schemeClr>
                    </a:solidFill>
                    <a:latin typeface="Karla" charset="0"/>
                    <a:ea typeface="Karla" charset="0"/>
                    <a:cs typeface="Karla" charset="0"/>
                  </a:rPr>
                  <a:t> </a:t>
                </a:r>
                <a:endParaRPr lang="en-US" sz="2400" dirty="0">
                  <a:solidFill>
                    <a:schemeClr val="tx1">
                      <a:lumMod val="75000"/>
                      <a:lumOff val="25000"/>
                    </a:schemeClr>
                  </a:solidFill>
                  <a:latin typeface="Karla" charset="0"/>
                  <a:ea typeface="Karla" charset="0"/>
                  <a:cs typeface="Karla" charset="0"/>
                </a:endParaRPr>
              </a:p>
              <a:p>
                <a:pPr lvl="1">
                  <a:spcAft>
                    <a:spcPts val="1200"/>
                  </a:spcAft>
                </a:pPr>
                <a:r>
                  <a:rPr lang="en-US" sz="2400" b="1" dirty="0" smtClean="0">
                    <a:solidFill>
                      <a:srgbClr val="C00000"/>
                    </a:solidFill>
                    <a:latin typeface="Karla" charset="0"/>
                    <a:ea typeface="Karla" charset="0"/>
                    <a:cs typeface="Karla" charset="0"/>
                  </a:rPr>
                  <a:t>The alternative:</a:t>
                </a:r>
              </a:p>
              <a:p>
                <a:pPr lvl="1">
                  <a:spcAft>
                    <a:spcPts val="1200"/>
                  </a:spcAft>
                </a:pPr>
                <a:r>
                  <a:rPr lang="en-US" sz="2400" b="1" dirty="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ea typeface="Karla" charset="0"/>
                    <a:cs typeface="Karla" charset="0"/>
                  </a:rPr>
                  <a:t>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r>
                          <a:rPr lang="en-US" sz="2400" i="1">
                            <a:solidFill>
                              <a:schemeClr val="tx1">
                                <a:lumMod val="75000"/>
                                <a:lumOff val="25000"/>
                              </a:schemeClr>
                            </a:solidFill>
                            <a:latin typeface="Cambria Math" charset="0"/>
                            <a:ea typeface="Karla" charset="0"/>
                            <a:cs typeface="Karla" charset="0"/>
                          </a:rPr>
                          <m:t>𝐻</m:t>
                        </m:r>
                      </m:e>
                      <m:sub>
                        <m:r>
                          <a:rPr lang="en-US" sz="2400" b="0" i="1" smtClean="0">
                            <a:solidFill>
                              <a:schemeClr val="tx1">
                                <a:lumMod val="75000"/>
                                <a:lumOff val="25000"/>
                              </a:schemeClr>
                            </a:solidFill>
                            <a:latin typeface="Cambria Math" charset="0"/>
                            <a:ea typeface="Karla" charset="0"/>
                            <a:cs typeface="Karla" charset="0"/>
                          </a:rPr>
                          <m:t>𝑎</m:t>
                        </m:r>
                      </m:sub>
                    </m:sSub>
                  </m:oMath>
                </a14:m>
                <a:r>
                  <a:rPr lang="en-US" sz="2400" dirty="0">
                    <a:solidFill>
                      <a:schemeClr val="tx1">
                        <a:lumMod val="75000"/>
                        <a:lumOff val="25000"/>
                      </a:schemeClr>
                    </a:solidFill>
                    <a:latin typeface="Karla" charset="0"/>
                    <a:ea typeface="Karla" charset="0"/>
                    <a:cs typeface="Karla" charset="0"/>
                  </a:rPr>
                  <a:t>: There is </a:t>
                </a:r>
                <a:r>
                  <a:rPr lang="en-US" sz="2400" dirty="0" smtClean="0">
                    <a:solidFill>
                      <a:schemeClr val="tx1">
                        <a:lumMod val="75000"/>
                        <a:lumOff val="25000"/>
                      </a:schemeClr>
                    </a:solidFill>
                    <a:latin typeface="Karla" charset="0"/>
                    <a:ea typeface="Karla" charset="0"/>
                    <a:cs typeface="Karla" charset="0"/>
                  </a:rPr>
                  <a:t>some relation </a:t>
                </a:r>
                <a:r>
                  <a:rPr lang="en-US" sz="2400" dirty="0">
                    <a:solidFill>
                      <a:schemeClr val="tx1">
                        <a:lumMod val="75000"/>
                        <a:lumOff val="25000"/>
                      </a:schemeClr>
                    </a:solidFill>
                    <a:latin typeface="Karla" charset="0"/>
                    <a:ea typeface="Karla" charset="0"/>
                    <a:cs typeface="Karla" charset="0"/>
                  </a:rPr>
                  <a:t>between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Y</a:t>
                </a:r>
                <a:r>
                  <a:rPr lang="en-US" sz="2400" dirty="0">
                    <a:solidFill>
                      <a:schemeClr val="tx1">
                        <a:lumMod val="75000"/>
                        <a:lumOff val="25000"/>
                      </a:schemeClr>
                    </a:solidFill>
                    <a:latin typeface="Karla" charset="0"/>
                    <a:ea typeface="Karla" charset="0"/>
                    <a:cs typeface="Karla" charset="0"/>
                  </a:rPr>
                  <a:t> </a:t>
                </a:r>
              </a:p>
              <a:p>
                <a:pPr>
                  <a:spcAft>
                    <a:spcPts val="1200"/>
                  </a:spcAft>
                </a:pPr>
                <a:r>
                  <a:rPr lang="en-US" sz="2400" dirty="0" smtClean="0">
                    <a:solidFill>
                      <a:schemeClr val="tx1">
                        <a:lumMod val="75000"/>
                        <a:lumOff val="25000"/>
                      </a:schemeClr>
                    </a:solidFill>
                    <a:latin typeface="Karla" charset="0"/>
                    <a:ea typeface="Karla" charset="0"/>
                    <a:cs typeface="Karla" charset="0"/>
                  </a:rPr>
                  <a:t>2:  </a:t>
                </a:r>
                <a:r>
                  <a:rPr lang="en-US" sz="2400" b="1" dirty="0" smtClean="0">
                    <a:solidFill>
                      <a:schemeClr val="tx1">
                        <a:lumMod val="75000"/>
                        <a:lumOff val="25000"/>
                      </a:schemeClr>
                    </a:solidFill>
                    <a:latin typeface="Karla" charset="0"/>
                    <a:ea typeface="Karla" charset="0"/>
                    <a:cs typeface="Karla" charset="0"/>
                  </a:rPr>
                  <a:t>Choose test statistics</a:t>
                </a:r>
              </a:p>
              <a:p>
                <a:pPr marL="457200">
                  <a:spcAft>
                    <a:spcPts val="1200"/>
                  </a:spcAft>
                </a:pPr>
                <a:r>
                  <a:rPr lang="en-US" sz="2400" dirty="0" smtClean="0">
                    <a:solidFill>
                      <a:schemeClr val="tx1">
                        <a:lumMod val="75000"/>
                        <a:lumOff val="25000"/>
                      </a:schemeClr>
                    </a:solidFill>
                    <a:latin typeface="Karla" charset="0"/>
                    <a:ea typeface="Karla" charset="0"/>
                    <a:cs typeface="Karla" charset="0"/>
                  </a:rPr>
                  <a:t>To </a:t>
                </a:r>
                <a:r>
                  <a:rPr lang="en-US" sz="2400" dirty="0">
                    <a:solidFill>
                      <a:schemeClr val="tx1">
                        <a:lumMod val="75000"/>
                        <a:lumOff val="25000"/>
                      </a:schemeClr>
                    </a:solidFill>
                    <a:latin typeface="Karla" charset="0"/>
                    <a:ea typeface="Karla" charset="0"/>
                    <a:cs typeface="Karla" charset="0"/>
                  </a:rPr>
                  <a:t>test the null hypothesis, we need to determine </a:t>
                </a:r>
                <a:r>
                  <a:rPr lang="en-US" sz="2400" dirty="0" smtClean="0">
                    <a:solidFill>
                      <a:schemeClr val="tx1">
                        <a:lumMod val="75000"/>
                        <a:lumOff val="25000"/>
                      </a:schemeClr>
                    </a:solidFill>
                    <a:latin typeface="Karla" charset="0"/>
                    <a:ea typeface="Karla" charset="0"/>
                    <a:cs typeface="Karla" charset="0"/>
                  </a:rPr>
                  <a:t>whether, </a:t>
                </a:r>
                <a:r>
                  <a:rPr lang="en-US" sz="2400" dirty="0">
                    <a:solidFill>
                      <a:schemeClr val="tx1">
                        <a:lumMod val="75000"/>
                        <a:lumOff val="25000"/>
                      </a:schemeClr>
                    </a:solidFill>
                    <a:latin typeface="Karla" charset="0"/>
                    <a:ea typeface="Karla" charset="0"/>
                    <a:cs typeface="Karla" charset="0"/>
                  </a:rPr>
                  <a:t>our estimate </a:t>
                </a:r>
                <a:r>
                  <a:rPr lang="en-US" sz="2400" dirty="0" smtClean="0">
                    <a:solidFill>
                      <a:schemeClr val="tx1">
                        <a:lumMod val="75000"/>
                        <a:lumOff val="25000"/>
                      </a:schemeClr>
                    </a:solidFill>
                    <a:latin typeface="Karla" charset="0"/>
                    <a:ea typeface="Karla" charset="0"/>
                    <a:cs typeface="Karla" charset="0"/>
                  </a:rPr>
                  <a:t>for </a:t>
                </a:r>
                <a14:m>
                  <m:oMath xmlns:m="http://schemas.openxmlformats.org/officeDocument/2006/math">
                    <m:sSub>
                      <m:sSubPr>
                        <m:ctrlPr>
                          <a:rPr lang="en-US" sz="2400" i="1" smtClean="0">
                            <a:solidFill>
                              <a:schemeClr val="tx1">
                                <a:lumMod val="75000"/>
                                <a:lumOff val="25000"/>
                              </a:schemeClr>
                            </a:solidFill>
                            <a:latin typeface="Cambria Math" charset="0"/>
                            <a:ea typeface="Karla" charset="0"/>
                            <a:cs typeface="Karla" charset="0"/>
                          </a:rPr>
                        </m:ctrlPr>
                      </m:sSubPr>
                      <m:e>
                        <m:acc>
                          <m:accPr>
                            <m:chr m:val="̂"/>
                            <m:ctrlPr>
                              <a:rPr lang="en-US" sz="2400" i="1" smtClean="0">
                                <a:solidFill>
                                  <a:schemeClr val="tx1">
                                    <a:lumMod val="75000"/>
                                    <a:lumOff val="25000"/>
                                  </a:schemeClr>
                                </a:solidFill>
                                <a:latin typeface="Cambria Math" charset="0"/>
                                <a:ea typeface="Karla" charset="0"/>
                                <a:cs typeface="Karla" charset="0"/>
                              </a:rPr>
                            </m:ctrlPr>
                          </m:accPr>
                          <m:e>
                            <m:r>
                              <a:rPr lang="en-US" sz="2400" i="1" smtClean="0">
                                <a:solidFill>
                                  <a:schemeClr val="tx1">
                                    <a:lumMod val="75000"/>
                                    <a:lumOff val="25000"/>
                                  </a:schemeClr>
                                </a:solidFill>
                                <a:latin typeface="Cambria Math" charset="0"/>
                                <a:ea typeface="Cambria Math" charset="0"/>
                                <a:cs typeface="Cambria Math" charset="0"/>
                              </a:rPr>
                              <m:t>𝛽</m:t>
                            </m:r>
                          </m:e>
                        </m:acc>
                      </m:e>
                      <m:sub>
                        <m:r>
                          <a:rPr lang="en-US" sz="2400" b="0" i="1" smtClean="0">
                            <a:solidFill>
                              <a:schemeClr val="tx1">
                                <a:lumMod val="75000"/>
                                <a:lumOff val="25000"/>
                              </a:schemeClr>
                            </a:solidFill>
                            <a:latin typeface="Cambria Math" charset="0"/>
                            <a:ea typeface="Karla" charset="0"/>
                            <a:cs typeface="Karla" charset="0"/>
                          </a:rPr>
                          <m:t>1</m:t>
                        </m:r>
                      </m:sub>
                    </m:sSub>
                  </m:oMath>
                </a14:m>
                <a:r>
                  <a:rPr lang="en-US" sz="2400" dirty="0" smtClean="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is sufficiently far from zero that we can be confident that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Sub>
                  </m:oMath>
                </a14:m>
                <a:r>
                  <a:rPr lang="en-US" sz="2400" dirty="0" smtClean="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is </a:t>
                </a:r>
                <a:r>
                  <a:rPr lang="en-US" sz="2400" dirty="0" smtClean="0">
                    <a:solidFill>
                      <a:schemeClr val="tx1">
                        <a:lumMod val="75000"/>
                        <a:lumOff val="25000"/>
                      </a:schemeClr>
                    </a:solidFill>
                    <a:latin typeface="Karla" charset="0"/>
                    <a:ea typeface="Karla" charset="0"/>
                    <a:cs typeface="Karla" charset="0"/>
                  </a:rPr>
                  <a:t>non-zero. We use the following test statistic: </a:t>
                </a:r>
              </a:p>
              <a:p>
                <a:pPr>
                  <a:spcAft>
                    <a:spcPts val="1200"/>
                  </a:spcAft>
                </a:pPr>
                <a:endParaRPr lang="en-US" sz="2400" dirty="0">
                  <a:solidFill>
                    <a:schemeClr val="tx1">
                      <a:lumMod val="75000"/>
                      <a:lumOff val="25000"/>
                    </a:schemeClr>
                  </a:solidFill>
                  <a:latin typeface="Karla" charset="0"/>
                  <a:ea typeface="Karla" charset="0"/>
                  <a:cs typeface="Karla" charset="0"/>
                </a:endParaRPr>
              </a:p>
              <a:p>
                <a:pPr>
                  <a:spcAft>
                    <a:spcPts val="1200"/>
                  </a:spcAft>
                </a:pPr>
                <a:endParaRPr lang="en-US" sz="2400" dirty="0">
                  <a:solidFill>
                    <a:schemeClr val="tx1">
                      <a:lumMod val="75000"/>
                      <a:lumOff val="25000"/>
                    </a:schemeClr>
                  </a:solidFill>
                  <a:latin typeface="Karla" charset="0"/>
                  <a:ea typeface="Karla" charset="0"/>
                  <a:cs typeface="Karla"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812074" y="983807"/>
                <a:ext cx="10567852" cy="5426101"/>
              </a:xfrm>
              <a:prstGeom prst="rect">
                <a:avLst/>
              </a:prstGeom>
              <a:blipFill rotWithShape="0">
                <a:blip r:embed="rId3"/>
                <a:stretch>
                  <a:fillRect l="-865" t="-899"/>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4925310" y="5404068"/>
            <a:ext cx="1849120" cy="1005840"/>
          </a:xfrm>
          <a:prstGeom prst="rect">
            <a:avLst/>
          </a:prstGeom>
        </p:spPr>
      </p:pic>
    </p:spTree>
    <p:extLst>
      <p:ext uri="{BB962C8B-B14F-4D97-AF65-F5344CB8AC3E}">
        <p14:creationId xmlns:p14="http://schemas.microsoft.com/office/powerpoint/2010/main" val="140545251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812074" y="1308046"/>
                <a:ext cx="10567852" cy="4748992"/>
              </a:xfrm>
              <a:prstGeom prst="rect">
                <a:avLst/>
              </a:prstGeom>
              <a:noFill/>
            </p:spPr>
            <p:txBody>
              <a:bodyPr wrap="square" rtlCol="0">
                <a:spAutoFit/>
              </a:bodyPr>
              <a:lstStyle/>
              <a:p>
                <a:pPr>
                  <a:spcAft>
                    <a:spcPts val="1200"/>
                  </a:spcAft>
                </a:pPr>
                <a:r>
                  <a:rPr lang="en-US" sz="2400" dirty="0" smtClean="0">
                    <a:solidFill>
                      <a:schemeClr val="tx1">
                        <a:lumMod val="75000"/>
                        <a:lumOff val="25000"/>
                      </a:schemeClr>
                    </a:solidFill>
                    <a:latin typeface="Karla" charset="0"/>
                    <a:ea typeface="Karla" charset="0"/>
                    <a:cs typeface="Karla" charset="0"/>
                  </a:rPr>
                  <a:t>3. </a:t>
                </a:r>
                <a:r>
                  <a:rPr lang="en-US" sz="2400" b="1" dirty="0" smtClean="0">
                    <a:solidFill>
                      <a:schemeClr val="tx1">
                        <a:lumMod val="75000"/>
                        <a:lumOff val="25000"/>
                      </a:schemeClr>
                    </a:solidFill>
                    <a:latin typeface="Karla" charset="0"/>
                    <a:ea typeface="Karla" charset="0"/>
                    <a:cs typeface="Karla" charset="0"/>
                  </a:rPr>
                  <a:t>Sample</a:t>
                </a:r>
                <a:r>
                  <a:rPr lang="en-US" sz="2400" dirty="0" smtClean="0">
                    <a:solidFill>
                      <a:schemeClr val="tx1">
                        <a:lumMod val="75000"/>
                        <a:lumOff val="25000"/>
                      </a:schemeClr>
                    </a:solidFill>
                    <a:latin typeface="Karla" charset="0"/>
                    <a:ea typeface="Karla" charset="0"/>
                    <a:cs typeface="Karla" charset="0"/>
                  </a:rPr>
                  <a:t>: </a:t>
                </a:r>
              </a:p>
              <a:p>
                <a:pPr>
                  <a:spcAft>
                    <a:spcPts val="1200"/>
                  </a:spcAft>
                </a:pPr>
                <a:r>
                  <a:rPr lang="en-US" sz="2400" dirty="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Using </a:t>
                </a:r>
                <a:r>
                  <a:rPr lang="en-US" sz="2400" dirty="0">
                    <a:solidFill>
                      <a:schemeClr val="tx1">
                        <a:lumMod val="75000"/>
                        <a:lumOff val="25000"/>
                      </a:schemeClr>
                    </a:solidFill>
                    <a:latin typeface="Karla" charset="0"/>
                    <a:ea typeface="Karla" charset="0"/>
                    <a:cs typeface="Karla" charset="0"/>
                  </a:rPr>
                  <a:t>bootstrap we can estimate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Sub>
                    <m:r>
                      <a:rPr lang="en-US" sz="2400">
                        <a:solidFill>
                          <a:schemeClr val="tx1">
                            <a:lumMod val="75000"/>
                            <a:lumOff val="25000"/>
                          </a:schemeClr>
                        </a:solidFill>
                        <a:latin typeface="Cambria Math" charset="0"/>
                        <a:ea typeface="Karla" charset="0"/>
                        <a:cs typeface="Karla" charset="0"/>
                      </a:rPr>
                      <m:t>.</m:t>
                    </m:r>
                  </m:oMath>
                </a14:m>
                <a:endParaRPr lang="en-US" sz="2400" dirty="0" smtClean="0">
                  <a:solidFill>
                    <a:schemeClr val="tx1">
                      <a:lumMod val="75000"/>
                      <a:lumOff val="25000"/>
                    </a:schemeClr>
                  </a:solidFill>
                  <a:latin typeface="Karla" charset="0"/>
                  <a:ea typeface="Karla" charset="0"/>
                  <a:cs typeface="Karla" charset="0"/>
                </a:endParaRPr>
              </a:p>
              <a:p>
                <a:pPr>
                  <a:spcAft>
                    <a:spcPts val="1200"/>
                  </a:spcAft>
                </a:pPr>
                <a:endParaRPr lang="en-US" sz="2400" dirty="0" smtClean="0">
                  <a:solidFill>
                    <a:schemeClr val="tx1">
                      <a:lumMod val="75000"/>
                      <a:lumOff val="25000"/>
                    </a:schemeClr>
                  </a:solidFill>
                  <a:latin typeface="Karla" charset="0"/>
                  <a:ea typeface="Karla" charset="0"/>
                  <a:cs typeface="Karla" charset="0"/>
                </a:endParaRPr>
              </a:p>
              <a:p>
                <a:pPr>
                  <a:spcAft>
                    <a:spcPts val="1200"/>
                  </a:spcAft>
                </a:pPr>
                <a:r>
                  <a:rPr lang="en-US" sz="2400" dirty="0" smtClean="0">
                    <a:solidFill>
                      <a:schemeClr val="tx1">
                        <a:lumMod val="75000"/>
                        <a:lumOff val="25000"/>
                      </a:schemeClr>
                    </a:solidFill>
                    <a:latin typeface="Karla" charset="0"/>
                    <a:ea typeface="Karla" charset="0"/>
                    <a:cs typeface="Karla" charset="0"/>
                  </a:rPr>
                  <a:t>4. </a:t>
                </a:r>
                <a:r>
                  <a:rPr lang="en-US" sz="2400" b="1" dirty="0" smtClean="0">
                    <a:solidFill>
                      <a:schemeClr val="tx1">
                        <a:lumMod val="75000"/>
                        <a:lumOff val="25000"/>
                      </a:schemeClr>
                    </a:solidFill>
                    <a:latin typeface="Karla" charset="0"/>
                    <a:ea typeface="Karla" charset="0"/>
                    <a:cs typeface="Karla" charset="0"/>
                  </a:rPr>
                  <a:t>Reject or not reject the hypothesis:  </a:t>
                </a:r>
              </a:p>
              <a:p>
                <a:pPr>
                  <a:spcAft>
                    <a:spcPts val="1200"/>
                  </a:spcAft>
                </a:pPr>
                <a:r>
                  <a:rPr lang="en-US" sz="2400" dirty="0" smtClean="0">
                    <a:solidFill>
                      <a:schemeClr val="tx1">
                        <a:lumMod val="75000"/>
                        <a:lumOff val="25000"/>
                      </a:schemeClr>
                    </a:solidFill>
                    <a:latin typeface="Karla" charset="0"/>
                    <a:ea typeface="Karla" charset="0"/>
                    <a:cs typeface="Karla" charset="0"/>
                  </a:rPr>
                  <a:t>If </a:t>
                </a:r>
                <a:r>
                  <a:rPr lang="en-US" sz="2400" dirty="0">
                    <a:solidFill>
                      <a:schemeClr val="tx1">
                        <a:lumMod val="75000"/>
                        <a:lumOff val="25000"/>
                      </a:schemeClr>
                    </a:solidFill>
                    <a:latin typeface="Karla" charset="0"/>
                    <a:ea typeface="Karla" charset="0"/>
                    <a:cs typeface="Karla" charset="0"/>
                  </a:rPr>
                  <a:t>there is really no relationship between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Y</a:t>
                </a:r>
                <a:r>
                  <a:rPr lang="en-US" sz="2400" dirty="0">
                    <a:solidFill>
                      <a:schemeClr val="tx1">
                        <a:lumMod val="75000"/>
                        <a:lumOff val="25000"/>
                      </a:schemeClr>
                    </a:solidFill>
                    <a:latin typeface="Karla" charset="0"/>
                    <a:ea typeface="Karla" charset="0"/>
                    <a:cs typeface="Karla" charset="0"/>
                  </a:rPr>
                  <a:t> , then we expect that </a:t>
                </a:r>
                <a:r>
                  <a:rPr lang="en-US" sz="2400" dirty="0" smtClean="0">
                    <a:solidFill>
                      <a:schemeClr val="tx1">
                        <a:lumMod val="75000"/>
                        <a:lumOff val="25000"/>
                      </a:schemeClr>
                    </a:solidFill>
                    <a:latin typeface="Karla" charset="0"/>
                    <a:ea typeface="Karla" charset="0"/>
                    <a:cs typeface="Karla" charset="0"/>
                  </a:rPr>
                  <a:t>will have a </a:t>
                </a:r>
                <a:r>
                  <a:rPr lang="en-US" sz="2400" i="1" dirty="0" smtClean="0">
                    <a:solidFill>
                      <a:schemeClr val="tx1">
                        <a:lumMod val="75000"/>
                        <a:lumOff val="25000"/>
                      </a:schemeClr>
                    </a:solidFill>
                    <a:latin typeface="Karla" charset="0"/>
                    <a:ea typeface="Karla" charset="0"/>
                    <a:cs typeface="Karla" charset="0"/>
                  </a:rPr>
                  <a:t>t-distribution </a:t>
                </a:r>
                <a:r>
                  <a:rPr lang="en-US" sz="2400" i="1" dirty="0">
                    <a:solidFill>
                      <a:schemeClr val="tx1">
                        <a:lumMod val="75000"/>
                        <a:lumOff val="25000"/>
                      </a:schemeClr>
                    </a:solidFill>
                    <a:latin typeface="Karla" charset="0"/>
                    <a:ea typeface="Karla" charset="0"/>
                    <a:cs typeface="Karla" charset="0"/>
                  </a:rPr>
                  <a:t>with </a:t>
                </a:r>
                <a:r>
                  <a:rPr lang="en-US" sz="2400" i="1" dirty="0" smtClean="0">
                    <a:solidFill>
                      <a:schemeClr val="tx1">
                        <a:lumMod val="75000"/>
                        <a:lumOff val="25000"/>
                      </a:schemeClr>
                    </a:solidFill>
                    <a:latin typeface="Karla" charset="0"/>
                    <a:ea typeface="Karla" charset="0"/>
                    <a:cs typeface="Karla" charset="0"/>
                  </a:rPr>
                  <a:t>n-2 </a:t>
                </a:r>
                <a:r>
                  <a:rPr lang="en-US" sz="2400" i="1" dirty="0">
                    <a:solidFill>
                      <a:schemeClr val="tx1">
                        <a:lumMod val="75000"/>
                        <a:lumOff val="25000"/>
                      </a:schemeClr>
                    </a:solidFill>
                    <a:latin typeface="Karla" charset="0"/>
                    <a:ea typeface="Karla" charset="0"/>
                    <a:cs typeface="Karla" charset="0"/>
                  </a:rPr>
                  <a:t>degrees </a:t>
                </a:r>
                <a:r>
                  <a:rPr lang="en-US" sz="2400" dirty="0">
                    <a:solidFill>
                      <a:schemeClr val="tx1">
                        <a:lumMod val="75000"/>
                        <a:lumOff val="25000"/>
                      </a:schemeClr>
                    </a:solidFill>
                    <a:latin typeface="Karla" charset="0"/>
                    <a:ea typeface="Karla" charset="0"/>
                    <a:cs typeface="Karla" charset="0"/>
                  </a:rPr>
                  <a:t>of freedom. </a:t>
                </a:r>
                <a:endParaRPr lang="en-US" sz="2400" dirty="0" smtClean="0">
                  <a:solidFill>
                    <a:schemeClr val="tx1">
                      <a:lumMod val="75000"/>
                      <a:lumOff val="25000"/>
                    </a:schemeClr>
                  </a:solidFill>
                  <a:latin typeface="Karla" charset="0"/>
                  <a:ea typeface="Karla" charset="0"/>
                  <a:cs typeface="Karla" charset="0"/>
                </a:endParaRPr>
              </a:p>
              <a:p>
                <a:pPr>
                  <a:spcAft>
                    <a:spcPts val="1200"/>
                  </a:spcAft>
                </a:pPr>
                <a:r>
                  <a:rPr lang="en-US" sz="2400" dirty="0">
                    <a:solidFill>
                      <a:schemeClr val="tx1">
                        <a:lumMod val="75000"/>
                        <a:lumOff val="25000"/>
                      </a:schemeClr>
                    </a:solidFill>
                    <a:latin typeface="Karla" charset="0"/>
                    <a:ea typeface="Karla" charset="0"/>
                    <a:cs typeface="Karla" charset="0"/>
                  </a:rPr>
                  <a:t>T</a:t>
                </a:r>
                <a:r>
                  <a:rPr lang="en-US" sz="2400" dirty="0" smtClean="0">
                    <a:solidFill>
                      <a:schemeClr val="tx1">
                        <a:lumMod val="75000"/>
                        <a:lumOff val="25000"/>
                      </a:schemeClr>
                    </a:solidFill>
                    <a:latin typeface="Karla" charset="0"/>
                    <a:ea typeface="Karla" charset="0"/>
                    <a:cs typeface="Karla" charset="0"/>
                  </a:rPr>
                  <a:t>o </a:t>
                </a:r>
                <a:r>
                  <a:rPr lang="en-US" sz="2400" dirty="0">
                    <a:solidFill>
                      <a:schemeClr val="tx1">
                        <a:lumMod val="75000"/>
                        <a:lumOff val="25000"/>
                      </a:schemeClr>
                    </a:solidFill>
                    <a:latin typeface="Karla" charset="0"/>
                    <a:ea typeface="Karla" charset="0"/>
                    <a:cs typeface="Karla" charset="0"/>
                  </a:rPr>
                  <a:t>compute the probability of observing any value equal </a:t>
                </a:r>
                <a:r>
                  <a:rPr lang="en-US" sz="2400" dirty="0" smtClean="0">
                    <a:solidFill>
                      <a:schemeClr val="tx1">
                        <a:lumMod val="75000"/>
                        <a:lumOff val="25000"/>
                      </a:schemeClr>
                    </a:solidFill>
                    <a:latin typeface="Karla" charset="0"/>
                    <a:ea typeface="Karla" charset="0"/>
                    <a:cs typeface="Karla" charset="0"/>
                  </a:rPr>
                  <a:t>to </a:t>
                </a:r>
                <a:r>
                  <a:rPr lang="en-US" sz="2400" dirty="0">
                    <a:solidFill>
                      <a:schemeClr val="tx1">
                        <a:lumMod val="75000"/>
                        <a:lumOff val="25000"/>
                      </a:schemeClr>
                    </a:solidFill>
                    <a:latin typeface="Karla" charset="0"/>
                    <a:ea typeface="Karla" charset="0"/>
                    <a:cs typeface="Karla" charset="0"/>
                  </a:rPr>
                  <a:t>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𝑡</m:t>
                    </m:r>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or larger, assuming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Sub>
                    <m:r>
                      <a:rPr lang="en-US" sz="2400" b="0" i="1" smtClean="0">
                        <a:solidFill>
                          <a:schemeClr val="tx1">
                            <a:lumMod val="75000"/>
                            <a:lumOff val="25000"/>
                          </a:schemeClr>
                        </a:solidFill>
                        <a:latin typeface="Cambria Math" charset="0"/>
                        <a:ea typeface="Karla" charset="0"/>
                        <a:cs typeface="Karla" charset="0"/>
                      </a:rPr>
                      <m:t>=0</m:t>
                    </m:r>
                  </m:oMath>
                </a14:m>
                <a:r>
                  <a:rPr lang="en-US" sz="2400" dirty="0" smtClean="0">
                    <a:solidFill>
                      <a:schemeClr val="tx1">
                        <a:lumMod val="75000"/>
                        <a:lumOff val="25000"/>
                      </a:schemeClr>
                    </a:solidFill>
                    <a:latin typeface="Karla" charset="0"/>
                    <a:ea typeface="Karla" charset="0"/>
                    <a:cs typeface="Karla" charset="0"/>
                  </a:rPr>
                  <a:t> is easy. </a:t>
                </a:r>
                <a:r>
                  <a:rPr lang="en-US" sz="2400" dirty="0">
                    <a:solidFill>
                      <a:schemeClr val="tx1">
                        <a:lumMod val="75000"/>
                        <a:lumOff val="25000"/>
                      </a:schemeClr>
                    </a:solidFill>
                    <a:latin typeface="Karla" charset="0"/>
                    <a:ea typeface="Karla" charset="0"/>
                    <a:cs typeface="Karla" charset="0"/>
                  </a:rPr>
                  <a:t>We call this probability the p-value. </a:t>
                </a:r>
                <a:endParaRPr lang="en-US" sz="2400" dirty="0" smtClean="0">
                  <a:solidFill>
                    <a:schemeClr val="tx1">
                      <a:lumMod val="75000"/>
                      <a:lumOff val="25000"/>
                    </a:schemeClr>
                  </a:solidFill>
                  <a:latin typeface="Karla" charset="0"/>
                  <a:ea typeface="Karla" charset="0"/>
                  <a:cs typeface="Karla" charset="0"/>
                </a:endParaRPr>
              </a:p>
              <a:p>
                <a:pPr lvl="1">
                  <a:spcAft>
                    <a:spcPts val="1200"/>
                  </a:spcAft>
                </a:pPr>
                <a:r>
                  <a:rPr lang="en-US" sz="2400" i="1" dirty="0" smtClean="0">
                    <a:solidFill>
                      <a:schemeClr val="tx1">
                        <a:lumMod val="75000"/>
                        <a:lumOff val="25000"/>
                      </a:schemeClr>
                    </a:solidFill>
                    <a:latin typeface="Karla" charset="0"/>
                    <a:ea typeface="Karla" charset="0"/>
                    <a:cs typeface="Karla" charset="0"/>
                  </a:rPr>
                  <a:t>a </a:t>
                </a:r>
                <a:r>
                  <a:rPr lang="en-US" sz="2400" i="1" dirty="0">
                    <a:solidFill>
                      <a:schemeClr val="tx1">
                        <a:lumMod val="75000"/>
                        <a:lumOff val="25000"/>
                      </a:schemeClr>
                    </a:solidFill>
                    <a:latin typeface="Karla" charset="0"/>
                    <a:ea typeface="Karla" charset="0"/>
                    <a:cs typeface="Karla" charset="0"/>
                  </a:rPr>
                  <a:t>small p-value indicates that it is unlikely to observe such a substantial association between the predictor and the response due to </a:t>
                </a:r>
                <a:r>
                  <a:rPr lang="en-US" sz="2400" i="1" dirty="0" smtClean="0">
                    <a:solidFill>
                      <a:schemeClr val="tx1">
                        <a:lumMod val="75000"/>
                        <a:lumOff val="25000"/>
                      </a:schemeClr>
                    </a:solidFill>
                    <a:latin typeface="Karla" charset="0"/>
                    <a:ea typeface="Karla" charset="0"/>
                    <a:cs typeface="Karla" charset="0"/>
                  </a:rPr>
                  <a:t>chance</a:t>
                </a:r>
              </a:p>
            </p:txBody>
          </p:sp>
        </mc:Choice>
        <mc:Fallback xmlns="">
          <p:sp>
            <p:nvSpPr>
              <p:cNvPr id="6" name="TextBox 5"/>
              <p:cNvSpPr txBox="1">
                <a:spLocks noRot="1" noChangeAspect="1" noMove="1" noResize="1" noEditPoints="1" noAdjustHandles="1" noChangeArrowheads="1" noChangeShapeType="1" noTextEdit="1"/>
              </p:cNvSpPr>
              <p:nvPr/>
            </p:nvSpPr>
            <p:spPr>
              <a:xfrm>
                <a:off x="812074" y="1308046"/>
                <a:ext cx="10567852" cy="4748992"/>
              </a:xfrm>
              <a:prstGeom prst="rect">
                <a:avLst/>
              </a:prstGeom>
              <a:blipFill rotWithShape="0">
                <a:blip r:embed="rId3"/>
                <a:stretch>
                  <a:fillRect l="-865" t="-1027" b="-2054"/>
                </a:stretch>
              </a:blipFill>
            </p:spPr>
            <p:txBody>
              <a:bodyPr/>
              <a:lstStyle/>
              <a:p>
                <a:r>
                  <a:rPr lang="en-US">
                    <a:noFill/>
                  </a:rPr>
                  <a:t> </a:t>
                </a:r>
              </a:p>
            </p:txBody>
          </p:sp>
        </mc:Fallback>
      </mc:AlternateContent>
    </p:spTree>
    <p:extLst>
      <p:ext uri="{BB962C8B-B14F-4D97-AF65-F5344CB8AC3E}">
        <p14:creationId xmlns:p14="http://schemas.microsoft.com/office/powerpoint/2010/main" val="119821757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a:t>
            </a:r>
            <a:endParaRPr lang="en-US" dirty="0"/>
          </a:p>
        </p:txBody>
      </p:sp>
      <p:sp>
        <p:nvSpPr>
          <p:cNvPr id="6" name="TextBox 5"/>
          <p:cNvSpPr txBox="1"/>
          <p:nvPr/>
        </p:nvSpPr>
        <p:spPr>
          <a:xfrm>
            <a:off x="812074" y="1308046"/>
            <a:ext cx="10567852" cy="984885"/>
          </a:xfrm>
          <a:prstGeom prst="rect">
            <a:avLst/>
          </a:prstGeom>
          <a:noFill/>
        </p:spPr>
        <p:txBody>
          <a:bodyPr wrap="square" rtlCol="0">
            <a:spAutoFit/>
          </a:bodyPr>
          <a:lstStyle/>
          <a:p>
            <a:pPr>
              <a:spcAft>
                <a:spcPts val="1200"/>
              </a:spcAft>
            </a:pPr>
            <a:r>
              <a:rPr lang="en-US" sz="2400" dirty="0" smtClean="0">
                <a:solidFill>
                  <a:schemeClr val="tx1">
                    <a:lumMod val="75000"/>
                    <a:lumOff val="25000"/>
                  </a:schemeClr>
                </a:solidFill>
                <a:latin typeface="Karla" charset="0"/>
                <a:ea typeface="Karla" charset="0"/>
                <a:cs typeface="Karla" charset="0"/>
              </a:rPr>
              <a:t>P-values for all three predictors </a:t>
            </a:r>
            <a:r>
              <a:rPr lang="en-US" sz="2400" smtClean="0">
                <a:solidFill>
                  <a:schemeClr val="tx1">
                    <a:lumMod val="75000"/>
                    <a:lumOff val="25000"/>
                  </a:schemeClr>
                </a:solidFill>
                <a:latin typeface="Karla" charset="0"/>
                <a:ea typeface="Karla" charset="0"/>
                <a:cs typeface="Karla" charset="0"/>
              </a:rPr>
              <a:t>done independently</a:t>
            </a:r>
          </a:p>
          <a:p>
            <a:pPr>
              <a:spcAft>
                <a:spcPts val="1200"/>
              </a:spcAft>
            </a:pPr>
            <a:r>
              <a:rPr lang="en-US" sz="2400" smtClean="0">
                <a:solidFill>
                  <a:schemeClr val="tx1">
                    <a:lumMod val="75000"/>
                    <a:lumOff val="25000"/>
                  </a:schemeClr>
                </a:solidFill>
                <a:latin typeface="Karla" charset="0"/>
                <a:ea typeface="Karla" charset="0"/>
                <a:cs typeface="Karla" charset="0"/>
              </a:rPr>
              <a:t> </a:t>
            </a:r>
            <a:endParaRPr lang="en-US" sz="2400" dirty="0" smtClean="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1912077" y="3031392"/>
              <a:ext cx="8127999" cy="1139254"/>
            </p:xfrm>
            <a:graphic>
              <a:graphicData uri="http://schemas.openxmlformats.org/drawingml/2006/table">
                <a:tbl>
                  <a:tblPr firstRow="1" bandRow="1">
                    <a:tableStyleId>{793D81CF-94F2-401A-BA57-92F5A7B2D0C5}</a:tableStyleId>
                  </a:tblPr>
                  <a:tblGrid>
                    <a:gridCol w="2709333"/>
                    <a:gridCol w="2709333"/>
                    <a:gridCol w="2709333"/>
                  </a:tblGrid>
                  <a:tr h="37084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621394814"/>
                  </p:ext>
                </p:extLst>
              </p:nvPr>
            </p:nvGraphicFramePr>
            <p:xfrm>
              <a:off x="1912077" y="3031392"/>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3"/>
                          <a:stretch>
                            <a:fillRect l="-100450" t="-7576" r="-100901" b="-207576"/>
                          </a:stretch>
                        </a:blipFill>
                      </a:tcPr>
                    </a:tc>
                    <a:tc>
                      <a:txBody>
                        <a:bodyPr/>
                        <a:lstStyle/>
                        <a:p>
                          <a:endParaRPr lang="en-US"/>
                        </a:p>
                      </a:txBody>
                      <a:tcPr>
                        <a:blipFill rotWithShape="0">
                          <a:blip r:embed="rId3"/>
                          <a:stretch>
                            <a:fillRect l="-200000" t="-7576" r="-674" b="-207576"/>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nvPr>
            </p:nvGraphicFramePr>
            <p:xfrm>
              <a:off x="1912078" y="1800488"/>
              <a:ext cx="8127999" cy="1139254"/>
            </p:xfrm>
            <a:graphic>
              <a:graphicData uri="http://schemas.openxmlformats.org/drawingml/2006/table">
                <a:tbl>
                  <a:tblPr firstRow="1" bandRow="1">
                    <a:tableStyleId>{793D81CF-94F2-401A-BA57-92F5A7B2D0C5}</a:tableStyleId>
                  </a:tblPr>
                  <a:tblGrid>
                    <a:gridCol w="2709333"/>
                    <a:gridCol w="2709333"/>
                    <a:gridCol w="2709333"/>
                  </a:tblGrid>
                  <a:tr h="37084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630805925"/>
                  </p:ext>
                </p:extLst>
              </p:nvPr>
            </p:nvGraphicFramePr>
            <p:xfrm>
              <a:off x="1912078" y="1800488"/>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4"/>
                          <a:stretch>
                            <a:fillRect l="-100450" t="-7576" r="-100901" b="-207576"/>
                          </a:stretch>
                        </a:blipFill>
                      </a:tcPr>
                    </a:tc>
                    <a:tc>
                      <a:txBody>
                        <a:bodyPr/>
                        <a:lstStyle/>
                        <a:p>
                          <a:endParaRPr lang="en-US"/>
                        </a:p>
                      </a:txBody>
                      <a:tcPr>
                        <a:blipFill rotWithShape="0">
                          <a:blip r:embed="rId4"/>
                          <a:stretch>
                            <a:fillRect l="-200000" t="-7576" r="-674" b="-207576"/>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nvPr>
            </p:nvGraphicFramePr>
            <p:xfrm>
              <a:off x="1912077" y="4339480"/>
              <a:ext cx="8127999" cy="1139254"/>
            </p:xfrm>
            <a:graphic>
              <a:graphicData uri="http://schemas.openxmlformats.org/drawingml/2006/table">
                <a:tbl>
                  <a:tblPr firstRow="1" bandRow="1">
                    <a:tableStyleId>{793D81CF-94F2-401A-BA57-92F5A7B2D0C5}</a:tableStyleId>
                  </a:tblPr>
                  <a:tblGrid>
                    <a:gridCol w="2709333"/>
                    <a:gridCol w="2709333"/>
                    <a:gridCol w="2709333"/>
                  </a:tblGrid>
                  <a:tr h="37084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569663537"/>
                  </p:ext>
                </p:extLst>
              </p:nvPr>
            </p:nvGraphicFramePr>
            <p:xfrm>
              <a:off x="1912077" y="4339480"/>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5"/>
                          <a:stretch>
                            <a:fillRect l="-100450" t="-7576" r="-100901" b="-209091"/>
                          </a:stretch>
                        </a:blipFill>
                      </a:tcPr>
                    </a:tc>
                    <a:tc>
                      <a:txBody>
                        <a:bodyPr/>
                        <a:lstStyle/>
                        <a:p>
                          <a:endParaRPr lang="en-US"/>
                        </a:p>
                      </a:txBody>
                      <a:tcPr>
                        <a:blipFill rotWithShape="0">
                          <a:blip r:embed="rId5"/>
                          <a:stretch>
                            <a:fillRect l="-200000" t="-7576" r="-674" b="-209091"/>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p:spTree>
    <p:extLst>
      <p:ext uri="{BB962C8B-B14F-4D97-AF65-F5344CB8AC3E}">
        <p14:creationId xmlns:p14="http://schemas.microsoft.com/office/powerpoint/2010/main" val="170261949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Comparison of Two Models   </a:t>
                </a:r>
              </a:p>
              <a:p>
                <a:pPr>
                  <a:spcBef>
                    <a:spcPts val="0"/>
                  </a:spcBef>
                  <a:spcAft>
                    <a:spcPts val="1200"/>
                  </a:spcAft>
                </a:pPr>
                <a:r>
                  <a:rPr lang="en-US" sz="2400" dirty="0"/>
                  <a:t>	How do we choose from two different models?</a:t>
                </a:r>
              </a:p>
              <a:p>
                <a:pPr>
                  <a:spcBef>
                    <a:spcPts val="1872"/>
                  </a:spcBef>
                  <a:spcAft>
                    <a:spcPts val="1200"/>
                  </a:spcAft>
                </a:pPr>
                <a:r>
                  <a:rPr lang="en-US" sz="2400" b="1" dirty="0"/>
                  <a:t>Model 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do we know </a:t>
                </a:r>
                <a14:m>
                  <m:oMath xmlns:m="http://schemas.openxmlformats.org/officeDocument/2006/math">
                    <m:acc>
                      <m:accPr>
                        <m:chr m:val="̂"/>
                        <m:ctrlPr>
                          <a:rPr lang="en-US" sz="2400" b="1" i="1" smtClean="0">
                            <a:latin typeface="Cambria Math"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2"/>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112</a:t>
            </a:fld>
            <a:endParaRPr lang="en-US"/>
          </a:p>
        </p:txBody>
      </p:sp>
      <p:sp>
        <p:nvSpPr>
          <p:cNvPr id="5" name="Rectangle 4"/>
          <p:cNvSpPr/>
          <p:nvPr/>
        </p:nvSpPr>
        <p:spPr>
          <a:xfrm>
            <a:off x="660828" y="3677159"/>
            <a:ext cx="10315575" cy="118586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9291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29167E-6 -2.22222E-6 L -0.00039 0.15903 " pathEditMode="relative" rAng="0" ptsTypes="AA">
                                      <p:cBhvr>
                                        <p:cTn id="6" dur="2000" fill="hold"/>
                                        <p:tgtEl>
                                          <p:spTgt spid="5"/>
                                        </p:tgtEl>
                                        <p:attrNameLst>
                                          <p:attrName>ppt_x</p:attrName>
                                          <p:attrName>ppt_y</p:attrName>
                                        </p:attrNameLst>
                                      </p:cBhvr>
                                      <p:rCtr x="-156" y="79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3556" y="1987654"/>
            <a:ext cx="6531792" cy="4354528"/>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113</a:t>
            </a:fld>
            <a:endParaRPr lang="en-US"/>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Our confidence in </a:t>
                </a:r>
                <a14:m>
                  <m:oMath xmlns:m="http://schemas.openxmlformats.org/officeDocument/2006/math">
                    <m:r>
                      <a:rPr lang="en-US" sz="2400" b="0" i="1" smtClean="0">
                        <a:latin typeface="Cambria Math" charset="0"/>
                      </a:rPr>
                      <m:t>𝑓</m:t>
                    </m:r>
                  </m:oMath>
                </a14:m>
                <a:r>
                  <a:rPr lang="en-US" sz="2400" dirty="0"/>
                  <a:t> is directly connected with the confidence in </a:t>
                </a:r>
                <a14:m>
                  <m:oMath xmlns:m="http://schemas.openxmlformats.org/officeDocument/2006/math">
                    <m:r>
                      <a:rPr lang="en-US" sz="2400" b="0" i="1" smtClean="0">
                        <a:latin typeface="Cambria Math" charset="0"/>
                      </a:rPr>
                      <m:t>𝛽</m:t>
                    </m:r>
                  </m:oMath>
                </a14:m>
                <a:r>
                  <a:rPr lang="en-US" sz="2400" dirty="0"/>
                  <a:t>s. So for each </a:t>
                </a:r>
                <a14:m>
                  <m:oMath xmlns:m="http://schemas.openxmlformats.org/officeDocument/2006/math">
                    <m:r>
                      <a:rPr lang="en-US" sz="2400" b="0" i="1" smtClean="0">
                        <a:latin typeface="Cambria Math" charset="0"/>
                      </a:rPr>
                      <m:t>𝛽</m:t>
                    </m:r>
                  </m:oMath>
                </a14:m>
                <a:r>
                  <a:rPr lang="en-US" sz="2400" dirty="0"/>
                  <a:t> we can make a prediction.</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77577" y="983807"/>
                <a:ext cx="10020439" cy="799725"/>
              </a:xfrm>
              <a:prstGeom prst="rect">
                <a:avLst/>
              </a:prstGeom>
              <a:blipFill rotWithShape="0">
                <a:blip r:embed="rId4"/>
                <a:stretch>
                  <a:fillRect l="-974" t="-6061" r="-974" b="-1969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62212895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114</a:t>
            </a:fld>
            <a:endParaRPr lang="en-US"/>
          </a:p>
        </p:txBody>
      </p:sp>
      <p:sp>
        <p:nvSpPr>
          <p:cNvPr id="9"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Here we show two difference set of predictions given the fitted </a:t>
            </a:r>
            <a:r>
              <a:rPr lang="en-US" sz="2400" dirty="0" err="1"/>
              <a:t>coefficioents</a:t>
            </a:r>
            <a:r>
              <a:rPr lang="en-US" sz="2400" dirty="0"/>
              <a:t> for a given subsample</a:t>
            </a:r>
          </a:p>
        </p:txBody>
      </p:sp>
    </p:spTree>
    <p:extLst>
      <p:ext uri="{BB962C8B-B14F-4D97-AF65-F5344CB8AC3E}">
        <p14:creationId xmlns:p14="http://schemas.microsoft.com/office/powerpoint/2010/main" val="191237868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115</a:t>
            </a:fld>
            <a:endParaRPr lang="en-US"/>
          </a:p>
        </p:txBody>
      </p:sp>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There is one such regression line for every imaginable sub-sample. </a:t>
            </a:r>
          </a:p>
        </p:txBody>
      </p:sp>
    </p:spTree>
    <p:extLst>
      <p:ext uri="{BB962C8B-B14F-4D97-AF65-F5344CB8AC3E}">
        <p14:creationId xmlns:p14="http://schemas.microsoft.com/office/powerpoint/2010/main" val="191849097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p:pic>
        <p:nvPicPr>
          <p:cNvPr id="7" name="Picture 6">
            <a:extLst>
              <a:ext uri="{FF2B5EF4-FFF2-40B4-BE49-F238E27FC236}">
                <a16:creationId xmlns="" xmlns:a16="http://schemas.microsoft.com/office/drawing/2014/main" id="{63E99432-39F7-0040-BE73-4E4EA3F6EEC0}"/>
              </a:ext>
            </a:extLst>
          </p:cNvPr>
          <p:cNvPicPr>
            <a:picLocks noChangeAspect="1"/>
          </p:cNvPicPr>
          <p:nvPr/>
        </p:nvPicPr>
        <p:blipFill>
          <a:blip r:embed="rId3"/>
          <a:stretch>
            <a:fillRect/>
          </a:stretch>
        </p:blipFill>
        <p:spPr>
          <a:xfrm rot="5400000">
            <a:off x="5296607" y="3626884"/>
            <a:ext cx="3486239" cy="700076"/>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116</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sub-samples.  </a:t>
            </a:r>
          </a:p>
        </p:txBody>
      </p:sp>
      <mc:AlternateContent xmlns:mc="http://schemas.openxmlformats.org/markup-compatibility/2006" xmlns:a14="http://schemas.microsoft.com/office/drawing/2010/main">
        <mc:Choice Requires="a14">
          <p:sp>
            <p:nvSpPr>
              <p:cNvPr id="14" name="Content Placeholder 2"/>
              <p:cNvSpPr txBox="1">
                <a:spLocks/>
              </p:cNvSpPr>
              <p:nvPr/>
            </p:nvSpPr>
            <p:spPr>
              <a:xfrm>
                <a:off x="777577" y="1225166"/>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charset="0"/>
                          </a:rPr>
                        </m:ctrlPr>
                      </m:accPr>
                      <m:e>
                        <m:r>
                          <a:rPr lang="en-US" sz="2400" i="1">
                            <a:latin typeface="Cambria Math" charset="0"/>
                          </a:rPr>
                          <m:t>𝑦</m:t>
                        </m:r>
                      </m:e>
                    </m:acc>
                  </m:oMath>
                </a14:m>
                <a:r>
                  <a:rPr lang="en-US" sz="2400" dirty="0"/>
                  <a:t>, and determine the mean and standard deviation.  </a:t>
                </a:r>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777577" y="1225166"/>
                <a:ext cx="10317886" cy="799725"/>
              </a:xfrm>
              <a:prstGeom prst="rect">
                <a:avLst/>
              </a:prstGeom>
              <a:blipFill rotWithShape="0">
                <a:blip r:embed="rId5"/>
                <a:stretch>
                  <a:fillRect l="-946" t="-6107" r="-355" b="-2061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154343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42" presetClass="path" presetSubtype="0" accel="50000" decel="50000" fill="hold" nodeType="withEffect">
                                  <p:stCondLst>
                                    <p:cond delay="0"/>
                                  </p:stCondLst>
                                  <p:childTnLst>
                                    <p:animMotion origin="layout" path="M -3.75E-6 -1.11111E-6 L 0.22943 0.04283 " pathEditMode="relative" rAng="0" ptsTypes="AA">
                                      <p:cBhvr>
                                        <p:cTn id="14" dur="2000" fill="hold"/>
                                        <p:tgtEl>
                                          <p:spTgt spid="7"/>
                                        </p:tgtEl>
                                        <p:attrNameLst>
                                          <p:attrName>ppt_x</p:attrName>
                                          <p:attrName>ppt_y</p:attrName>
                                        </p:attrNameLst>
                                      </p:cBhvr>
                                      <p:rCtr x="11471" y="2130"/>
                                    </p:animMotion>
                                  </p:childTnLst>
                                </p:cTn>
                              </p:par>
                              <p:par>
                                <p:cTn id="15" presetID="6" presetClass="emph" presetSubtype="0" fill="hold" nodeType="withEffect">
                                  <p:stCondLst>
                                    <p:cond delay="0"/>
                                  </p:stCondLst>
                                  <p:childTnLst>
                                    <p:animScale>
                                      <p:cBhvr>
                                        <p:cTn id="16"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972074" y="3269807"/>
            <a:ext cx="5486400" cy="914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117</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sub-samples.  </a:t>
            </a:r>
          </a:p>
        </p:txBody>
      </p:sp>
      <mc:AlternateContent xmlns:mc="http://schemas.openxmlformats.org/markup-compatibility/2006" xmlns:a14="http://schemas.microsoft.com/office/drawing/2010/main">
        <mc:Choice Requires="a14">
          <p:sp>
            <p:nvSpPr>
              <p:cNvPr id="14" name="Content Placeholder 2"/>
              <p:cNvSpPr txBox="1">
                <a:spLocks/>
              </p:cNvSpPr>
              <p:nvPr/>
            </p:nvSpPr>
            <p:spPr>
              <a:xfrm>
                <a:off x="777577" y="1225166"/>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charset="0"/>
                          </a:rPr>
                        </m:ctrlPr>
                      </m:accPr>
                      <m:e>
                        <m:r>
                          <a:rPr lang="en-US" sz="2400" i="1">
                            <a:latin typeface="Cambria Math" charset="0"/>
                          </a:rPr>
                          <m:t>𝑦</m:t>
                        </m:r>
                      </m:e>
                    </m:acc>
                  </m:oMath>
                </a14:m>
                <a:r>
                  <a:rPr lang="en-US" sz="2400" dirty="0"/>
                  <a:t>, and determine the mean and standard deviation.  </a:t>
                </a:r>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777577" y="1225166"/>
                <a:ext cx="10317886" cy="799725"/>
              </a:xfrm>
              <a:prstGeom prst="rect">
                <a:avLst/>
              </a:prstGeom>
              <a:blipFill rotWithShape="0">
                <a:blip r:embed="rId5"/>
                <a:stretch>
                  <a:fillRect l="-946" t="-6107" r="-355" b="-2061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88549156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977437" y="3275638"/>
            <a:ext cx="5486400" cy="914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118</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sub-samples.  </a:t>
            </a:r>
          </a:p>
        </p:txBody>
      </p:sp>
      <mc:AlternateContent xmlns:mc="http://schemas.openxmlformats.org/markup-compatibility/2006" xmlns:a14="http://schemas.microsoft.com/office/drawing/2010/main">
        <mc:Choice Requires="a14">
          <p:sp>
            <p:nvSpPr>
              <p:cNvPr id="14" name="Content Placeholder 2"/>
              <p:cNvSpPr txBox="1">
                <a:spLocks/>
              </p:cNvSpPr>
              <p:nvPr/>
            </p:nvSpPr>
            <p:spPr>
              <a:xfrm>
                <a:off x="777577" y="1225166"/>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charset="0"/>
                          </a:rPr>
                        </m:ctrlPr>
                      </m:accPr>
                      <m:e>
                        <m:r>
                          <a:rPr lang="en-US" sz="2400" i="1">
                            <a:latin typeface="Cambria Math" charset="0"/>
                          </a:rPr>
                          <m:t>𝑦</m:t>
                        </m:r>
                      </m:e>
                    </m:acc>
                  </m:oMath>
                </a14:m>
                <a:r>
                  <a:rPr lang="en-US" sz="2400" dirty="0"/>
                  <a:t>, and determine the mean and standard deviation.  </a:t>
                </a:r>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777577" y="1225166"/>
                <a:ext cx="10317886" cy="799725"/>
              </a:xfrm>
              <a:prstGeom prst="rect">
                <a:avLst/>
              </a:prstGeom>
              <a:blipFill rotWithShape="0">
                <a:blip r:embed="rId5"/>
                <a:stretch>
                  <a:fillRect l="-946" t="-6107" r="-355" b="-2061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6740664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True vs. Statistical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983807"/>
                <a:ext cx="10327008" cy="4815744"/>
              </a:xfrm>
            </p:spPr>
            <p:txBody>
              <a:bodyPr/>
              <a:lstStyle/>
              <a:p>
                <a:pPr>
                  <a:spcAft>
                    <a:spcPts val="1800"/>
                  </a:spcAft>
                </a:pPr>
                <a:r>
                  <a:rPr lang="en-US" sz="2400" dirty="0"/>
                  <a:t>We will assume that the response variable, </a:t>
                </a:r>
                <a14:m>
                  <m:oMath xmlns:m="http://schemas.openxmlformats.org/officeDocument/2006/math">
                    <m:r>
                      <a:rPr lang="en-US" sz="2400" b="0" i="1" smtClean="0">
                        <a:latin typeface="Cambria Math" panose="02040503050406030204" pitchFamily="18" charset="0"/>
                      </a:rPr>
                      <m:t>𝑌</m:t>
                    </m:r>
                  </m:oMath>
                </a14:m>
                <a:r>
                  <a:rPr lang="en-US" sz="2400" dirty="0"/>
                  <a:t>, relates to the predictors, </a:t>
                </a:r>
                <a14:m>
                  <m:oMath xmlns:m="http://schemas.openxmlformats.org/officeDocument/2006/math">
                    <m:r>
                      <a:rPr lang="en-US" sz="2400" b="0" i="1" smtClean="0">
                        <a:latin typeface="Cambria Math" panose="02040503050406030204" pitchFamily="18" charset="0"/>
                      </a:rPr>
                      <m:t>𝑋</m:t>
                    </m:r>
                  </m:oMath>
                </a14:m>
                <a:r>
                  <a:rPr lang="en-US" sz="2400" dirty="0"/>
                  <a:t>, through some unknown function expressed generally as:</a:t>
                </a:r>
              </a:p>
              <a:p>
                <a:pPr>
                  <a:spcAft>
                    <a:spcPts val="1800"/>
                  </a:spcAft>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𝑌</m:t>
                      </m:r>
                      <m:r>
                        <a:rPr lang="en-US" sz="2400" b="0" i="1" smtClean="0">
                          <a:latin typeface="Cambria Math" charset="0"/>
                        </a:rPr>
                        <m:t>=</m:t>
                      </m:r>
                      <m:r>
                        <a:rPr lang="en-US" sz="2400" b="0" i="1" smtClean="0">
                          <a:latin typeface="Cambria Math" charset="0"/>
                        </a:rPr>
                        <m:t>𝑓</m:t>
                      </m:r>
                      <m:d>
                        <m:dPr>
                          <m:ctrlPr>
                            <a:rPr lang="en-US" sz="2400" b="0" i="1" smtClean="0">
                              <a:latin typeface="Cambria Math" charset="0"/>
                            </a:rPr>
                          </m:ctrlPr>
                        </m:dPr>
                        <m:e>
                          <m:r>
                            <a:rPr lang="en-US" sz="2400" b="0" i="1" smtClean="0">
                              <a:latin typeface="Cambria Math" panose="02040503050406030204" pitchFamily="18" charset="0"/>
                            </a:rPr>
                            <m:t>𝑋</m:t>
                          </m:r>
                        </m:e>
                      </m:d>
                      <m:r>
                        <a:rPr lang="en-US" sz="2400" b="0" i="1" smtClean="0">
                          <a:latin typeface="Cambria Math" charset="0"/>
                        </a:rPr>
                        <m:t>+</m:t>
                      </m:r>
                      <m:r>
                        <a:rPr lang="en-US" sz="2400" b="0" i="1" smtClean="0">
                          <a:latin typeface="Cambria Math" charset="0"/>
                        </a:rPr>
                        <m:t>𝜀</m:t>
                      </m:r>
                    </m:oMath>
                  </m:oMathPara>
                </a14:m>
                <a:endParaRPr lang="en-US" sz="2400" b="0" dirty="0"/>
              </a:p>
              <a:p>
                <a:pPr>
                  <a:spcAft>
                    <a:spcPts val="1800"/>
                  </a:spcAft>
                </a:pPr>
                <a:r>
                  <a:rPr lang="en-US" sz="2400" dirty="0"/>
                  <a:t>Here, </a:t>
                </a:r>
                <a14:m>
                  <m:oMath xmlns:m="http://schemas.openxmlformats.org/officeDocument/2006/math">
                    <m:r>
                      <a:rPr lang="en-US" sz="2400" b="0" i="1" smtClean="0">
                        <a:latin typeface="Cambria Math" charset="0"/>
                      </a:rPr>
                      <m:t>𝑓</m:t>
                    </m:r>
                  </m:oMath>
                </a14:m>
                <a:r>
                  <a:rPr lang="en-US" sz="2400" dirty="0"/>
                  <a:t> is the unknown function expressing an underlying rule for relating </a:t>
                </a:r>
                <a14:m>
                  <m:oMath xmlns:m="http://schemas.openxmlformats.org/officeDocument/2006/math">
                    <m:r>
                      <a:rPr lang="en-US" sz="2400" b="0" i="1" smtClean="0">
                        <a:latin typeface="Cambria Math" panose="02040503050406030204" pitchFamily="18" charset="0"/>
                      </a:rPr>
                      <m:t>𝑌</m:t>
                    </m:r>
                  </m:oMath>
                </a14:m>
                <a:r>
                  <a:rPr lang="en-US" sz="2400" dirty="0"/>
                  <a:t> to </a:t>
                </a:r>
                <a14:m>
                  <m:oMath xmlns:m="http://schemas.openxmlformats.org/officeDocument/2006/math">
                    <m:r>
                      <a:rPr lang="en-US" sz="2400" b="0" i="1" smtClean="0">
                        <a:latin typeface="Cambria Math" panose="02040503050406030204" pitchFamily="18" charset="0"/>
                      </a:rPr>
                      <m:t>𝑋</m:t>
                    </m:r>
                  </m:oMath>
                </a14:m>
                <a:r>
                  <a:rPr lang="en-US" sz="2400" dirty="0"/>
                  <a:t>, </a:t>
                </a:r>
                <a14:m>
                  <m:oMath xmlns:m="http://schemas.openxmlformats.org/officeDocument/2006/math">
                    <m:r>
                      <a:rPr lang="en-US" sz="2400" i="1">
                        <a:latin typeface="Cambria Math" charset="0"/>
                      </a:rPr>
                      <m:t>𝜀</m:t>
                    </m:r>
                    <m:r>
                      <a:rPr lang="en-US" sz="2400" b="0" i="0" smtClean="0">
                        <a:latin typeface="Cambria Math" charset="0"/>
                      </a:rPr>
                      <m:t> </m:t>
                    </m:r>
                  </m:oMath>
                </a14:m>
                <a:r>
                  <a:rPr lang="en-US" sz="2400" dirty="0"/>
                  <a:t>is the random amount (unrelated to </a:t>
                </a:r>
                <a14:m>
                  <m:oMath xmlns:m="http://schemas.openxmlformats.org/officeDocument/2006/math">
                    <m:r>
                      <a:rPr lang="en-US" sz="2400" b="0" i="1" smtClean="0">
                        <a:latin typeface="Cambria Math" panose="02040503050406030204" pitchFamily="18" charset="0"/>
                      </a:rPr>
                      <m:t>𝑋</m:t>
                    </m:r>
                  </m:oMath>
                </a14:m>
                <a:r>
                  <a:rPr lang="en-US" sz="2400" dirty="0"/>
                  <a:t>) that </a:t>
                </a:r>
                <a14:m>
                  <m:oMath xmlns:m="http://schemas.openxmlformats.org/officeDocument/2006/math">
                    <m:r>
                      <a:rPr lang="en-US" sz="2400" b="0" i="1" smtClean="0">
                        <a:latin typeface="Cambria Math" panose="02040503050406030204" pitchFamily="18" charset="0"/>
                      </a:rPr>
                      <m:t>𝑌</m:t>
                    </m:r>
                  </m:oMath>
                </a14:m>
                <a:r>
                  <a:rPr lang="en-US" sz="2400" dirty="0"/>
                  <a:t> differs from the rule </a:t>
                </a:r>
                <a14:m>
                  <m:oMath xmlns:m="http://schemas.openxmlformats.org/officeDocument/2006/math">
                    <m:r>
                      <a:rPr lang="en-US" sz="2400" b="0" i="1" smtClean="0">
                        <a:latin typeface="Cambria Math" charset="0"/>
                      </a:rPr>
                      <m:t>𝑓</m:t>
                    </m:r>
                    <m:d>
                      <m:dPr>
                        <m:ctrlPr>
                          <a:rPr lang="en-US" sz="2400" b="0" i="1" smtClean="0">
                            <a:latin typeface="Cambria Math" charset="0"/>
                          </a:rPr>
                        </m:ctrlPr>
                      </m:dPr>
                      <m:e>
                        <m:r>
                          <a:rPr lang="en-US" sz="2400" b="0" i="1" smtClean="0">
                            <a:latin typeface="Cambria Math" panose="02040503050406030204" pitchFamily="18" charset="0"/>
                          </a:rPr>
                          <m:t>𝑋</m:t>
                        </m:r>
                      </m:e>
                    </m:d>
                    <m:r>
                      <a:rPr lang="en-US" sz="2400" b="0" i="1" smtClean="0">
                        <a:latin typeface="Cambria Math" charset="0"/>
                      </a:rPr>
                      <m:t>.</m:t>
                    </m:r>
                  </m:oMath>
                </a14:m>
                <a:endParaRPr lang="en-US" sz="2400" dirty="0"/>
              </a:p>
              <a:p>
                <a:pPr>
                  <a:spcAft>
                    <a:spcPts val="1800"/>
                  </a:spcAft>
                </a:pPr>
                <a:endParaRPr lang="en-US" sz="2400" dirty="0"/>
              </a:p>
              <a:p>
                <a:pPr>
                  <a:spcAft>
                    <a:spcPts val="1800"/>
                  </a:spcAft>
                </a:pPr>
                <a:r>
                  <a:rPr lang="en-US" sz="2400" dirty="0"/>
                  <a:t>A </a:t>
                </a:r>
                <a:r>
                  <a:rPr lang="en-US" sz="2400" b="1" i="1" dirty="0"/>
                  <a:t>statistical model</a:t>
                </a:r>
                <a:r>
                  <a:rPr lang="en-US" sz="2400" b="1" dirty="0"/>
                  <a:t> </a:t>
                </a:r>
                <a:r>
                  <a:rPr lang="en-US" sz="2400" dirty="0"/>
                  <a:t>is any algorithm that estimates </a:t>
                </a:r>
                <a14:m>
                  <m:oMath xmlns:m="http://schemas.openxmlformats.org/officeDocument/2006/math">
                    <m:r>
                      <a:rPr lang="en-US" sz="2400" i="1">
                        <a:latin typeface="Cambria Math" charset="0"/>
                      </a:rPr>
                      <m:t>𝑓</m:t>
                    </m:r>
                  </m:oMath>
                </a14:m>
                <a:r>
                  <a:rPr lang="en-US" sz="2400" dirty="0"/>
                  <a:t>. We denote the estimated function as </a:t>
                </a:r>
                <a14:m>
                  <m:oMath xmlns:m="http://schemas.openxmlformats.org/officeDocument/2006/math">
                    <m:acc>
                      <m:accPr>
                        <m:chr m:val="̂"/>
                        <m:ctrlPr>
                          <a:rPr lang="en-US" sz="2400" i="1" smtClean="0">
                            <a:latin typeface="Cambria Math" charset="0"/>
                          </a:rPr>
                        </m:ctrlPr>
                      </m:accPr>
                      <m:e>
                        <m:r>
                          <a:rPr lang="en-US" sz="2400" b="0" i="1" smtClean="0">
                            <a:latin typeface="Cambria Math" charset="0"/>
                          </a:rPr>
                          <m:t>𝑓</m:t>
                        </m:r>
                        <m:r>
                          <a:rPr lang="en-US" sz="2400" b="0" i="1" smtClean="0">
                            <a:latin typeface="Cambria Math" charset="0"/>
                          </a:rPr>
                          <m:t>.</m:t>
                        </m:r>
                      </m:e>
                    </m:acc>
                  </m:oMath>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983807"/>
                <a:ext cx="10327008" cy="4815744"/>
              </a:xfrm>
              <a:blipFill>
                <a:blip r:embed="rId3"/>
                <a:stretch>
                  <a:fillRect l="-860" t="-787" r="-147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11</a:t>
            </a:fld>
            <a:endParaRPr lang="en-US"/>
          </a:p>
        </p:txBody>
      </p:sp>
    </p:spTree>
    <p:extLst>
      <p:ext uri="{BB962C8B-B14F-4D97-AF65-F5344CB8AC3E}">
        <p14:creationId xmlns:p14="http://schemas.microsoft.com/office/powerpoint/2010/main" val="13360653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119</a:t>
            </a:fld>
            <a:endParaRPr lang="en-US"/>
          </a:p>
        </p:txBody>
      </p:sp>
      <mc:AlternateContent xmlns:mc="http://schemas.openxmlformats.org/markup-compatibility/2006" xmlns:a14="http://schemas.microsoft.com/office/drawing/2010/main">
        <mc:Choice Requires="a14">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For every </a:t>
                </a:r>
                <a14:m>
                  <m:oMath xmlns:m="http://schemas.openxmlformats.org/officeDocument/2006/math">
                    <m:r>
                      <a:rPr lang="en-US" sz="2400" b="0" i="1" smtClean="0">
                        <a:latin typeface="Cambria Math" charset="0"/>
                      </a:rPr>
                      <m:t>𝑥</m:t>
                    </m:r>
                  </m:oMath>
                </a14:m>
                <a:r>
                  <a:rPr lang="en-US" sz="2400" dirty="0"/>
                  <a:t>, we calculate the mean of the predictions, </a:t>
                </a:r>
                <a14:m>
                  <m:oMath xmlns:m="http://schemas.openxmlformats.org/officeDocument/2006/math">
                    <m:acc>
                      <m:accPr>
                        <m:chr m:val="̂"/>
                        <m:ctrlPr>
                          <a:rPr lang="en-US" sz="2400" i="1" smtClean="0">
                            <a:latin typeface="Cambria Math" charset="0"/>
                          </a:rPr>
                        </m:ctrlPr>
                      </m:accPr>
                      <m:e>
                        <m:r>
                          <a:rPr lang="en-US" sz="2400" b="0" i="1" smtClean="0">
                            <a:latin typeface="Cambria Math" charset="0"/>
                          </a:rPr>
                          <m:t>𝑦</m:t>
                        </m:r>
                      </m:e>
                    </m:acc>
                  </m:oMath>
                </a14:m>
                <a:r>
                  <a:rPr lang="en-US" sz="2400" dirty="0"/>
                  <a:t> (shown with dotted line) and the 95% CI of those predictions (shaded area).</a:t>
                </a:r>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777577" y="983807"/>
                <a:ext cx="10020439" cy="799725"/>
              </a:xfrm>
              <a:prstGeom prst="rect">
                <a:avLst/>
              </a:prstGeom>
              <a:blipFill>
                <a:blip r:embed="rId4"/>
                <a:stretch>
                  <a:fillRect l="-886" t="-4688" b="-1875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3847522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DAEBD50D-B36D-7B4F-AAAF-E58223053A36}"/>
              </a:ext>
            </a:extLst>
          </p:cNvPr>
          <p:cNvPicPr>
            <a:picLocks noChangeAspect="1"/>
          </p:cNvPicPr>
          <p:nvPr/>
        </p:nvPicPr>
        <p:blipFill>
          <a:blip r:embed="rId3"/>
          <a:stretch>
            <a:fillRect/>
          </a:stretch>
        </p:blipFill>
        <p:spPr>
          <a:xfrm>
            <a:off x="2615181" y="1461334"/>
            <a:ext cx="6857999" cy="4571999"/>
          </a:xfrm>
          <a:prstGeom prst="rect">
            <a:avLst/>
          </a:prstGeom>
        </p:spPr>
      </p:pic>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12</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7" name="Rounded Rectangular Callout 16"/>
          <p:cNvSpPr/>
          <p:nvPr/>
        </p:nvSpPr>
        <p:spPr>
          <a:xfrm flipH="1">
            <a:off x="8871679" y="6023424"/>
            <a:ext cx="698206" cy="523073"/>
          </a:xfrm>
          <a:prstGeom prst="wedgeRoundRectCallout">
            <a:avLst>
              <a:gd name="adj1" fmla="val 160316"/>
              <a:gd name="adj2" fmla="val -10607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8930735" y="6082729"/>
            <a:ext cx="580093" cy="430887"/>
          </a:xfrm>
          <a:prstGeom prst="rect">
            <a:avLst/>
          </a:prstGeom>
          <a:noFill/>
        </p:spPr>
        <p:txBody>
          <a:bodyPr wrap="square" rtlCol="0">
            <a:spAutoFit/>
          </a:bodyPr>
          <a:lstStyle/>
          <a:p>
            <a:pPr algn="ctr"/>
            <a:r>
              <a:rPr lang="en-US" sz="2200" b="1" i="1" dirty="0">
                <a:latin typeface="Karla" charset="0"/>
                <a:ea typeface="Karla" charset="0"/>
                <a:cs typeface="Karla" charset="0"/>
              </a:rPr>
              <a:t>x</a:t>
            </a:r>
          </a:p>
        </p:txBody>
      </p:sp>
      <p:grpSp>
        <p:nvGrpSpPr>
          <p:cNvPr id="21" name="Group 20"/>
          <p:cNvGrpSpPr/>
          <p:nvPr/>
        </p:nvGrpSpPr>
        <p:grpSpPr>
          <a:xfrm>
            <a:off x="1344038" y="2719006"/>
            <a:ext cx="698206" cy="523073"/>
            <a:chOff x="1344038" y="2719006"/>
            <a:chExt cx="698206" cy="523073"/>
          </a:xfrm>
        </p:grpSpPr>
        <p:sp>
          <p:nvSpPr>
            <p:cNvPr id="19" name="Rounded Rectangular Callout 18"/>
            <p:cNvSpPr/>
            <p:nvPr/>
          </p:nvSpPr>
          <p:spPr>
            <a:xfrm flipH="1">
              <a:off x="1344038" y="2719006"/>
              <a:ext cx="698206" cy="523073"/>
            </a:xfrm>
            <a:prstGeom prst="wedgeRoundRectCallout">
              <a:avLst>
                <a:gd name="adj1" fmla="val -150051"/>
                <a:gd name="adj2" fmla="val 59156"/>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1403094" y="2765098"/>
              <a:ext cx="580093" cy="430887"/>
            </a:xfrm>
            <a:prstGeom prst="rect">
              <a:avLst/>
            </a:prstGeom>
            <a:noFill/>
          </p:spPr>
          <p:txBody>
            <a:bodyPr wrap="square" rtlCol="0">
              <a:spAutoFit/>
            </a:bodyPr>
            <a:lstStyle/>
            <a:p>
              <a:pPr algn="ctr"/>
              <a:r>
                <a:rPr lang="en-US" sz="2200" b="1" i="1" dirty="0">
                  <a:latin typeface="Karla" charset="0"/>
                  <a:ea typeface="Karla" charset="0"/>
                  <a:cs typeface="Karla" charset="0"/>
                </a:rPr>
                <a:t>y</a:t>
              </a:r>
            </a:p>
          </p:txBody>
        </p:sp>
      </p:grpSp>
    </p:spTree>
    <p:extLst>
      <p:ext uri="{BB962C8B-B14F-4D97-AF65-F5344CB8AC3E}">
        <p14:creationId xmlns:p14="http://schemas.microsoft.com/office/powerpoint/2010/main" val="11246484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13</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5" name="Freeform 4"/>
          <p:cNvSpPr/>
          <p:nvPr/>
        </p:nvSpPr>
        <p:spPr>
          <a:xfrm>
            <a:off x="5798873" y="1991638"/>
            <a:ext cx="45719" cy="3118981"/>
          </a:xfrm>
          <a:custGeom>
            <a:avLst/>
            <a:gdLst>
              <a:gd name="connsiteX0" fmla="*/ 88360 w 188568"/>
              <a:gd name="connsiteY0" fmla="*/ 3056351 h 3056351"/>
              <a:gd name="connsiteX1" fmla="*/ 75834 w 188568"/>
              <a:gd name="connsiteY1" fmla="*/ 2906039 h 3056351"/>
              <a:gd name="connsiteX2" fmla="*/ 63308 w 188568"/>
              <a:gd name="connsiteY2" fmla="*/ 2843409 h 3056351"/>
              <a:gd name="connsiteX3" fmla="*/ 38256 w 188568"/>
              <a:gd name="connsiteY3" fmla="*/ 2743200 h 3056351"/>
              <a:gd name="connsiteX4" fmla="*/ 13204 w 188568"/>
              <a:gd name="connsiteY4" fmla="*/ 2655518 h 3056351"/>
              <a:gd name="connsiteX5" fmla="*/ 13204 w 188568"/>
              <a:gd name="connsiteY5" fmla="*/ 2242159 h 3056351"/>
              <a:gd name="connsiteX6" fmla="*/ 38256 w 188568"/>
              <a:gd name="connsiteY6" fmla="*/ 2204581 h 3056351"/>
              <a:gd name="connsiteX7" fmla="*/ 50782 w 188568"/>
              <a:gd name="connsiteY7" fmla="*/ 2167003 h 3056351"/>
              <a:gd name="connsiteX8" fmla="*/ 75834 w 188568"/>
              <a:gd name="connsiteY8" fmla="*/ 2116899 h 3056351"/>
              <a:gd name="connsiteX9" fmla="*/ 100886 w 188568"/>
              <a:gd name="connsiteY9" fmla="*/ 2016691 h 3056351"/>
              <a:gd name="connsiteX10" fmla="*/ 138464 w 188568"/>
              <a:gd name="connsiteY10" fmla="*/ 1929009 h 3056351"/>
              <a:gd name="connsiteX11" fmla="*/ 150990 w 188568"/>
              <a:gd name="connsiteY11" fmla="*/ 1878905 h 3056351"/>
              <a:gd name="connsiteX12" fmla="*/ 163516 w 188568"/>
              <a:gd name="connsiteY12" fmla="*/ 1841327 h 3056351"/>
              <a:gd name="connsiteX13" fmla="*/ 188568 w 188568"/>
              <a:gd name="connsiteY13" fmla="*/ 1753644 h 3056351"/>
              <a:gd name="connsiteX14" fmla="*/ 163516 w 188568"/>
              <a:gd name="connsiteY14" fmla="*/ 1590806 h 3056351"/>
              <a:gd name="connsiteX15" fmla="*/ 150990 w 188568"/>
              <a:gd name="connsiteY15" fmla="*/ 1528176 h 3056351"/>
              <a:gd name="connsiteX16" fmla="*/ 125938 w 188568"/>
              <a:gd name="connsiteY16" fmla="*/ 1453020 h 3056351"/>
              <a:gd name="connsiteX17" fmla="*/ 75834 w 188568"/>
              <a:gd name="connsiteY17" fmla="*/ 713984 h 3056351"/>
              <a:gd name="connsiteX18" fmla="*/ 50782 w 188568"/>
              <a:gd name="connsiteY18" fmla="*/ 538620 h 3056351"/>
              <a:gd name="connsiteX19" fmla="*/ 38256 w 188568"/>
              <a:gd name="connsiteY19" fmla="*/ 475990 h 3056351"/>
              <a:gd name="connsiteX20" fmla="*/ 13204 w 188568"/>
              <a:gd name="connsiteY20" fmla="*/ 350729 h 3056351"/>
              <a:gd name="connsiteX21" fmla="*/ 678 w 188568"/>
              <a:gd name="connsiteY21" fmla="*/ 0 h 305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8568" h="3056351">
                <a:moveTo>
                  <a:pt x="88360" y="3056351"/>
                </a:moveTo>
                <a:cubicBezTo>
                  <a:pt x="84185" y="3006247"/>
                  <a:pt x="81709" y="2955972"/>
                  <a:pt x="75834" y="2906039"/>
                </a:cubicBezTo>
                <a:cubicBezTo>
                  <a:pt x="73346" y="2884895"/>
                  <a:pt x="68095" y="2864154"/>
                  <a:pt x="63308" y="2843409"/>
                </a:cubicBezTo>
                <a:cubicBezTo>
                  <a:pt x="55566" y="2809860"/>
                  <a:pt x="46607" y="2776603"/>
                  <a:pt x="38256" y="2743200"/>
                </a:cubicBezTo>
                <a:cubicBezTo>
                  <a:pt x="22528" y="2680288"/>
                  <a:pt x="31174" y="2709427"/>
                  <a:pt x="13204" y="2655518"/>
                </a:cubicBezTo>
                <a:cubicBezTo>
                  <a:pt x="3305" y="2497137"/>
                  <a:pt x="-10755" y="2401885"/>
                  <a:pt x="13204" y="2242159"/>
                </a:cubicBezTo>
                <a:cubicBezTo>
                  <a:pt x="15437" y="2227271"/>
                  <a:pt x="31523" y="2218046"/>
                  <a:pt x="38256" y="2204581"/>
                </a:cubicBezTo>
                <a:cubicBezTo>
                  <a:pt x="44161" y="2192771"/>
                  <a:pt x="45581" y="2179139"/>
                  <a:pt x="50782" y="2167003"/>
                </a:cubicBezTo>
                <a:cubicBezTo>
                  <a:pt x="58138" y="2149840"/>
                  <a:pt x="68478" y="2134062"/>
                  <a:pt x="75834" y="2116899"/>
                </a:cubicBezTo>
                <a:cubicBezTo>
                  <a:pt x="93014" y="2076813"/>
                  <a:pt x="89123" y="2063744"/>
                  <a:pt x="100886" y="2016691"/>
                </a:cubicBezTo>
                <a:cubicBezTo>
                  <a:pt x="116439" y="1954481"/>
                  <a:pt x="111578" y="2000706"/>
                  <a:pt x="138464" y="1929009"/>
                </a:cubicBezTo>
                <a:cubicBezTo>
                  <a:pt x="144509" y="1912890"/>
                  <a:pt x="146261" y="1895458"/>
                  <a:pt x="150990" y="1878905"/>
                </a:cubicBezTo>
                <a:cubicBezTo>
                  <a:pt x="154617" y="1866209"/>
                  <a:pt x="159889" y="1854023"/>
                  <a:pt x="163516" y="1841327"/>
                </a:cubicBezTo>
                <a:cubicBezTo>
                  <a:pt x="194973" y="1731228"/>
                  <a:pt x="158535" y="1843743"/>
                  <a:pt x="188568" y="1753644"/>
                </a:cubicBezTo>
                <a:cubicBezTo>
                  <a:pt x="168846" y="1576150"/>
                  <a:pt x="187623" y="1699286"/>
                  <a:pt x="163516" y="1590806"/>
                </a:cubicBezTo>
                <a:cubicBezTo>
                  <a:pt x="158898" y="1570023"/>
                  <a:pt x="156592" y="1548716"/>
                  <a:pt x="150990" y="1528176"/>
                </a:cubicBezTo>
                <a:cubicBezTo>
                  <a:pt x="144042" y="1502699"/>
                  <a:pt x="125938" y="1453020"/>
                  <a:pt x="125938" y="1453020"/>
                </a:cubicBezTo>
                <a:cubicBezTo>
                  <a:pt x="107209" y="685150"/>
                  <a:pt x="143497" y="1187623"/>
                  <a:pt x="75834" y="713984"/>
                </a:cubicBezTo>
                <a:cubicBezTo>
                  <a:pt x="67483" y="655529"/>
                  <a:pt x="62362" y="596521"/>
                  <a:pt x="50782" y="538620"/>
                </a:cubicBezTo>
                <a:cubicBezTo>
                  <a:pt x="46607" y="517743"/>
                  <a:pt x="41756" y="496990"/>
                  <a:pt x="38256" y="475990"/>
                </a:cubicBezTo>
                <a:cubicBezTo>
                  <a:pt x="19065" y="360843"/>
                  <a:pt x="37212" y="422753"/>
                  <a:pt x="13204" y="350729"/>
                </a:cubicBezTo>
                <a:cubicBezTo>
                  <a:pt x="8874" y="233825"/>
                  <a:pt x="678" y="116984"/>
                  <a:pt x="678" y="0"/>
                </a:cubicBezTo>
              </a:path>
            </a:pathLst>
          </a:custGeom>
          <a:noFill/>
          <a:ln w="19050">
            <a:solidFill>
              <a:schemeClr val="tx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ounded Rectangular Callout 13"/>
              <p:cNvSpPr/>
              <p:nvPr/>
            </p:nvSpPr>
            <p:spPr>
              <a:xfrm flipH="1">
                <a:off x="6312351" y="3390900"/>
                <a:ext cx="1864752" cy="963542"/>
              </a:xfrm>
              <a:prstGeom prst="wedgeRoundRectCallout">
                <a:avLst>
                  <a:gd name="adj1" fmla="val 72175"/>
                  <a:gd name="adj2" fmla="val 67846"/>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Karla" charset="0"/>
                    <a:ea typeface="Karla" charset="0"/>
                    <a:cs typeface="Karla" charset="0"/>
                  </a:rPr>
                  <a:t>What is the value of </a:t>
                </a:r>
                <a:r>
                  <a:rPr lang="en-US" i="1" dirty="0">
                    <a:solidFill>
                      <a:schemeClr val="tx1"/>
                    </a:solidFill>
                    <a:latin typeface="Karla" charset="0"/>
                    <a:ea typeface="Karla" charset="0"/>
                    <a:cs typeface="Karla" charset="0"/>
                  </a:rPr>
                  <a:t>y</a:t>
                </a:r>
                <a:r>
                  <a:rPr lang="en-US" dirty="0">
                    <a:solidFill>
                      <a:schemeClr val="tx1"/>
                    </a:solidFill>
                    <a:latin typeface="Karla" charset="0"/>
                    <a:ea typeface="Karla" charset="0"/>
                    <a:cs typeface="Karla" charset="0"/>
                  </a:rPr>
                  <a:t> at this </a:t>
                </a:r>
                <a14:m>
                  <m:oMath xmlns:m="http://schemas.openxmlformats.org/officeDocument/2006/math">
                    <m:r>
                      <a:rPr lang="en-US" b="0" i="1" smtClean="0">
                        <a:solidFill>
                          <a:schemeClr val="tx1"/>
                        </a:solidFill>
                        <a:latin typeface="Cambria Math" charset="0"/>
                        <a:ea typeface="Karla" charset="0"/>
                        <a:cs typeface="Karla" charset="0"/>
                      </a:rPr>
                      <m:t>𝑥</m:t>
                    </m:r>
                  </m:oMath>
                </a14:m>
                <a:r>
                  <a:rPr lang="en-US" dirty="0">
                    <a:solidFill>
                      <a:schemeClr val="tx1"/>
                    </a:solidFill>
                    <a:latin typeface="Karla" charset="0"/>
                    <a:ea typeface="Karla" charset="0"/>
                    <a:cs typeface="Karla" charset="0"/>
                  </a:rPr>
                  <a:t>?</a:t>
                </a:r>
              </a:p>
            </p:txBody>
          </p:sp>
        </mc:Choice>
        <mc:Fallback xmlns="">
          <p:sp>
            <p:nvSpPr>
              <p:cNvPr id="14" name="Rounded Rectangular Callout 13"/>
              <p:cNvSpPr>
                <a:spLocks noRot="1" noChangeAspect="1" noMove="1" noResize="1" noEditPoints="1" noAdjustHandles="1" noChangeArrowheads="1" noChangeShapeType="1" noTextEdit="1"/>
              </p:cNvSpPr>
              <p:nvPr/>
            </p:nvSpPr>
            <p:spPr>
              <a:xfrm flipH="1">
                <a:off x="6312351" y="3390900"/>
                <a:ext cx="1864752" cy="963542"/>
              </a:xfrm>
              <a:prstGeom prst="wedgeRoundRectCallout">
                <a:avLst>
                  <a:gd name="adj1" fmla="val 72175"/>
                  <a:gd name="adj2" fmla="val 67846"/>
                  <a:gd name="adj3" fmla="val 16667"/>
                </a:avLst>
              </a:prstGeom>
              <a:blipFill rotWithShape="0">
                <a:blip r:embed="rId3"/>
                <a:stretch>
                  <a:fillRect r="-265"/>
                </a:stretch>
              </a:blipFill>
              <a:ln w="15875" cap="rnd" cmpd="thickThin">
                <a:solidFill>
                  <a:schemeClr val="tx1">
                    <a:lumMod val="75000"/>
                    <a:lumOff val="25000"/>
                  </a:schemeClr>
                </a:solid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61190" y="956458"/>
                <a:ext cx="3044103" cy="482440"/>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H</a:t>
                </a:r>
                <a14:m>
                  <m:oMath xmlns:m="http://schemas.openxmlformats.org/officeDocument/2006/math">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ow</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do</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we</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find</m:t>
                    </m:r>
                    <m:r>
                      <a:rPr lang="en-US" sz="2400" b="0" i="0" smtClean="0">
                        <a:solidFill>
                          <a:schemeClr val="tx1">
                            <a:lumMod val="75000"/>
                            <a:lumOff val="25000"/>
                          </a:schemeClr>
                        </a:solidFill>
                        <a:latin typeface="Cambria Math" panose="02040503050406030204" pitchFamily="18" charset="0"/>
                        <a:ea typeface="Karla" charset="0"/>
                        <a:cs typeface="Karla" charset="0"/>
                      </a:rPr>
                      <m:t> </m:t>
                    </m:r>
                    <m:acc>
                      <m:accPr>
                        <m:chr m:val="̂"/>
                        <m:ctrlPr>
                          <a:rPr lang="en-US" sz="2400" i="1" smtClean="0">
                            <a:solidFill>
                              <a:schemeClr val="tx1">
                                <a:lumMod val="75000"/>
                                <a:lumOff val="25000"/>
                              </a:schemeClr>
                            </a:solidFill>
                            <a:latin typeface="Cambria Math" charset="0"/>
                            <a:ea typeface="Karla" charset="0"/>
                            <a:cs typeface="Karla" charset="0"/>
                          </a:rPr>
                        </m:ctrlPr>
                      </m:accPr>
                      <m:e>
                        <m:r>
                          <a:rPr lang="en-US" sz="2400" b="0" i="1" smtClean="0">
                            <a:solidFill>
                              <a:schemeClr val="tx1">
                                <a:lumMod val="75000"/>
                                <a:lumOff val="25000"/>
                              </a:schemeClr>
                            </a:solidFill>
                            <a:latin typeface="Cambria Math" panose="02040503050406030204" pitchFamily="18" charset="0"/>
                            <a:ea typeface="Karla" charset="0"/>
                            <a:cs typeface="Karla" charset="0"/>
                          </a:rPr>
                          <m:t>𝑓</m:t>
                        </m:r>
                      </m:e>
                    </m:acc>
                    <m:d>
                      <m:dPr>
                        <m:ctrlPr>
                          <a:rPr lang="en-US" sz="2400" b="0" i="1" smtClean="0">
                            <a:solidFill>
                              <a:schemeClr val="tx1">
                                <a:lumMod val="75000"/>
                                <a:lumOff val="25000"/>
                              </a:schemeClr>
                            </a:solidFill>
                            <a:latin typeface="Cambria Math" charset="0"/>
                            <a:ea typeface="Karla" charset="0"/>
                            <a:cs typeface="Karla" charset="0"/>
                          </a:rPr>
                        </m:ctrlPr>
                      </m:dPr>
                      <m:e>
                        <m:r>
                          <a:rPr lang="en-US" sz="2400" b="0" i="1" smtClean="0">
                            <a:solidFill>
                              <a:schemeClr val="tx1">
                                <a:lumMod val="75000"/>
                                <a:lumOff val="25000"/>
                              </a:schemeClr>
                            </a:solidFill>
                            <a:latin typeface="Cambria Math" panose="02040503050406030204" pitchFamily="18" charset="0"/>
                            <a:ea typeface="Karla" charset="0"/>
                            <a:cs typeface="Karla" charset="0"/>
                          </a:rPr>
                          <m:t>𝑥</m:t>
                        </m:r>
                      </m:e>
                    </m:d>
                    <m:r>
                      <a:rPr lang="en-US" sz="2400" b="0" i="1" smtClean="0">
                        <a:solidFill>
                          <a:schemeClr val="tx1">
                            <a:lumMod val="75000"/>
                            <a:lumOff val="25000"/>
                          </a:schemeClr>
                        </a:solidFill>
                        <a:latin typeface="Cambria Math" panose="02040503050406030204" pitchFamily="18" charset="0"/>
                        <a:ea typeface="Karla" charset="0"/>
                        <a:cs typeface="Karla" charset="0"/>
                      </a:rPr>
                      <m:t>?</m:t>
                    </m:r>
                  </m:oMath>
                </a14:m>
                <a:endParaRPr lang="en-US" sz="2400" dirty="0">
                  <a:solidFill>
                    <a:schemeClr val="tx1">
                      <a:lumMod val="75000"/>
                      <a:lumOff val="25000"/>
                    </a:schemeClr>
                  </a:solidFill>
                  <a:latin typeface="Karla" charset="0"/>
                  <a:ea typeface="Karla" charset="0"/>
                  <a:cs typeface="Karla"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61190" y="956458"/>
                <a:ext cx="3044103" cy="482440"/>
              </a:xfrm>
              <a:prstGeom prst="rect">
                <a:avLst/>
              </a:prstGeom>
              <a:blipFill rotWithShape="0">
                <a:blip r:embed="rId4"/>
                <a:stretch>
                  <a:fillRect l="-3000" t="-5063" b="-29114"/>
                </a:stretch>
              </a:blipFill>
            </p:spPr>
            <p:txBody>
              <a:bodyPr/>
              <a:lstStyle/>
              <a:p>
                <a:r>
                  <a:rPr lang="en-US">
                    <a:noFill/>
                  </a:rPr>
                  <a:t> </a:t>
                </a:r>
              </a:p>
            </p:txBody>
          </p:sp>
        </mc:Fallback>
      </mc:AlternateContent>
      <p:sp>
        <p:nvSpPr>
          <p:cNvPr id="3" name="Connector 2"/>
          <p:cNvSpPr/>
          <p:nvPr/>
        </p:nvSpPr>
        <p:spPr>
          <a:xfrm flipH="1">
            <a:off x="5773125" y="5071017"/>
            <a:ext cx="91440" cy="91440"/>
          </a:xfrm>
          <a:prstGeom prst="flowChartConnector">
            <a:avLst/>
          </a:prstGeom>
          <a:solidFill>
            <a:schemeClr val="tx1">
              <a:lumMod val="75000"/>
              <a:lumOff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 xmlns:a16="http://schemas.microsoft.com/office/drawing/2014/main" id="{54549469-8AF1-9940-B998-470C6F7A3294}"/>
              </a:ext>
            </a:extLst>
          </p:cNvPr>
          <p:cNvPicPr>
            <a:picLocks noChangeAspect="1"/>
          </p:cNvPicPr>
          <p:nvPr/>
        </p:nvPicPr>
        <p:blipFill>
          <a:blip r:embed="rId5"/>
          <a:stretch>
            <a:fillRect/>
          </a:stretch>
        </p:blipFill>
        <p:spPr>
          <a:xfrm>
            <a:off x="2615181" y="1461334"/>
            <a:ext cx="6857999" cy="4571999"/>
          </a:xfrm>
          <a:prstGeom prst="rect">
            <a:avLst/>
          </a:prstGeom>
        </p:spPr>
      </p:pic>
    </p:spTree>
    <p:extLst>
      <p:ext uri="{BB962C8B-B14F-4D97-AF65-F5344CB8AC3E}">
        <p14:creationId xmlns:p14="http://schemas.microsoft.com/office/powerpoint/2010/main" val="14545809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14</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22" name="TextBox 21"/>
              <p:cNvSpPr txBox="1"/>
              <p:nvPr/>
            </p:nvSpPr>
            <p:spPr>
              <a:xfrm>
                <a:off x="661190" y="956458"/>
                <a:ext cx="3044103" cy="482440"/>
              </a:xfrm>
              <a:prstGeom prst="rect">
                <a:avLst/>
              </a:prstGeom>
              <a:noFill/>
            </p:spPr>
            <p:txBody>
              <a:bodyPr wrap="none" rtlCol="0">
                <a:spAutoFit/>
              </a:bodyPr>
              <a:lstStyle/>
              <a:p>
                <a:r>
                  <a:rPr lang="en-US" sz="2400" dirty="0">
                    <a:latin typeface="Karla" charset="0"/>
                    <a:ea typeface="Karla" charset="0"/>
                    <a:cs typeface="Karla" charset="0"/>
                  </a:rPr>
                  <a:t>H</a:t>
                </a:r>
                <a14:m>
                  <m:oMath xmlns:m="http://schemas.openxmlformats.org/officeDocument/2006/math">
                    <m:r>
                      <m:rPr>
                        <m:sty m:val="p"/>
                      </m:rPr>
                      <a:rPr lang="en-US" sz="2400" b="0" i="0" smtClean="0">
                        <a:latin typeface="Cambria Math" panose="02040503050406030204" pitchFamily="18" charset="0"/>
                        <a:ea typeface="Karla" charset="0"/>
                        <a:cs typeface="Karla" charset="0"/>
                      </a:rPr>
                      <m:t>ow</m:t>
                    </m:r>
                    <m:r>
                      <a:rPr lang="en-US" sz="2400" b="0" i="0" smtClean="0">
                        <a:latin typeface="Cambria Math" panose="02040503050406030204" pitchFamily="18" charset="0"/>
                        <a:ea typeface="Karla" charset="0"/>
                        <a:cs typeface="Karla" charset="0"/>
                      </a:rPr>
                      <m:t> </m:t>
                    </m:r>
                    <m:r>
                      <m:rPr>
                        <m:sty m:val="p"/>
                      </m:rPr>
                      <a:rPr lang="en-US" sz="2400" b="0" i="0" smtClean="0">
                        <a:latin typeface="Cambria Math" panose="02040503050406030204" pitchFamily="18" charset="0"/>
                        <a:ea typeface="Karla" charset="0"/>
                        <a:cs typeface="Karla" charset="0"/>
                      </a:rPr>
                      <m:t>do</m:t>
                    </m:r>
                    <m:r>
                      <a:rPr lang="en-US" sz="2400" b="0" i="0" smtClean="0">
                        <a:latin typeface="Cambria Math" panose="02040503050406030204" pitchFamily="18" charset="0"/>
                        <a:ea typeface="Karla" charset="0"/>
                        <a:cs typeface="Karla" charset="0"/>
                      </a:rPr>
                      <m:t> </m:t>
                    </m:r>
                    <m:r>
                      <m:rPr>
                        <m:sty m:val="p"/>
                      </m:rPr>
                      <a:rPr lang="en-US" sz="2400" b="0" i="0" smtClean="0">
                        <a:latin typeface="Cambria Math" panose="02040503050406030204" pitchFamily="18" charset="0"/>
                        <a:ea typeface="Karla" charset="0"/>
                        <a:cs typeface="Karla" charset="0"/>
                      </a:rPr>
                      <m:t>we</m:t>
                    </m:r>
                    <m:r>
                      <a:rPr lang="en-US" sz="2400" b="0" i="0" smtClean="0">
                        <a:latin typeface="Cambria Math" panose="02040503050406030204" pitchFamily="18" charset="0"/>
                        <a:ea typeface="Karla" charset="0"/>
                        <a:cs typeface="Karla" charset="0"/>
                      </a:rPr>
                      <m:t> </m:t>
                    </m:r>
                    <m:r>
                      <m:rPr>
                        <m:sty m:val="p"/>
                      </m:rPr>
                      <a:rPr lang="en-US" sz="2400" b="0" i="0" smtClean="0">
                        <a:latin typeface="Cambria Math" panose="02040503050406030204" pitchFamily="18" charset="0"/>
                        <a:ea typeface="Karla" charset="0"/>
                        <a:cs typeface="Karla" charset="0"/>
                      </a:rPr>
                      <m:t>find</m:t>
                    </m:r>
                    <m:r>
                      <a:rPr lang="en-US" sz="2400" b="0" i="0" smtClean="0">
                        <a:latin typeface="Cambria Math" panose="02040503050406030204" pitchFamily="18" charset="0"/>
                        <a:ea typeface="Karla" charset="0"/>
                        <a:cs typeface="Karla" charset="0"/>
                      </a:rPr>
                      <m:t> </m:t>
                    </m:r>
                    <m:acc>
                      <m:accPr>
                        <m:chr m:val="̂"/>
                        <m:ctrlPr>
                          <a:rPr lang="en-US" sz="2400" i="1" smtClean="0">
                            <a:latin typeface="Cambria Math" charset="0"/>
                            <a:ea typeface="Karla" charset="0"/>
                            <a:cs typeface="Karla" charset="0"/>
                          </a:rPr>
                        </m:ctrlPr>
                      </m:accPr>
                      <m:e>
                        <m:r>
                          <a:rPr lang="en-US" sz="2400" b="0" i="1" smtClean="0">
                            <a:latin typeface="Cambria Math" panose="02040503050406030204" pitchFamily="18" charset="0"/>
                            <a:ea typeface="Karla" charset="0"/>
                            <a:cs typeface="Karla" charset="0"/>
                          </a:rPr>
                          <m:t>𝑓</m:t>
                        </m:r>
                      </m:e>
                    </m:acc>
                    <m:d>
                      <m:dPr>
                        <m:ctrlPr>
                          <a:rPr lang="en-US" sz="2400" b="0" i="1" smtClean="0">
                            <a:latin typeface="Cambria Math" charset="0"/>
                            <a:ea typeface="Karla" charset="0"/>
                            <a:cs typeface="Karla" charset="0"/>
                          </a:rPr>
                        </m:ctrlPr>
                      </m:dPr>
                      <m:e>
                        <m:r>
                          <a:rPr lang="en-US" sz="2400" b="0" i="1" smtClean="0">
                            <a:latin typeface="Cambria Math" panose="02040503050406030204" pitchFamily="18" charset="0"/>
                            <a:ea typeface="Karla" charset="0"/>
                            <a:cs typeface="Karla" charset="0"/>
                          </a:rPr>
                          <m:t>𝑥</m:t>
                        </m:r>
                      </m:e>
                    </m:d>
                    <m:r>
                      <a:rPr lang="en-US" sz="2400" b="0" i="1" smtClean="0">
                        <a:latin typeface="Cambria Math" panose="02040503050406030204" pitchFamily="18" charset="0"/>
                        <a:ea typeface="Karla" charset="0"/>
                        <a:cs typeface="Karla" charset="0"/>
                      </a:rPr>
                      <m:t>?</m:t>
                    </m:r>
                  </m:oMath>
                </a14:m>
                <a:endParaRPr lang="en-US" sz="2400" dirty="0">
                  <a:latin typeface="Karla" charset="0"/>
                  <a:ea typeface="Karla" charset="0"/>
                  <a:cs typeface="Karla"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661190" y="956458"/>
                <a:ext cx="3044103" cy="482440"/>
              </a:xfrm>
              <a:prstGeom prst="rect">
                <a:avLst/>
              </a:prstGeom>
              <a:blipFill rotWithShape="0">
                <a:blip r:embed="rId4"/>
                <a:stretch>
                  <a:fillRect l="-3000" t="-5063" b="-29114"/>
                </a:stretch>
              </a:blipFill>
            </p:spPr>
            <p:txBody>
              <a:bodyPr/>
              <a:lstStyle/>
              <a:p>
                <a:r>
                  <a:rPr lang="en-US">
                    <a:noFill/>
                  </a:rPr>
                  <a:t> </a:t>
                </a:r>
              </a:p>
            </p:txBody>
          </p:sp>
        </mc:Fallback>
      </mc:AlternateContent>
      <p:sp>
        <p:nvSpPr>
          <p:cNvPr id="5" name="Freeform 4"/>
          <p:cNvSpPr/>
          <p:nvPr/>
        </p:nvSpPr>
        <p:spPr>
          <a:xfrm>
            <a:off x="7013897" y="1979112"/>
            <a:ext cx="45719" cy="3118981"/>
          </a:xfrm>
          <a:custGeom>
            <a:avLst/>
            <a:gdLst>
              <a:gd name="connsiteX0" fmla="*/ 88360 w 188568"/>
              <a:gd name="connsiteY0" fmla="*/ 3056351 h 3056351"/>
              <a:gd name="connsiteX1" fmla="*/ 75834 w 188568"/>
              <a:gd name="connsiteY1" fmla="*/ 2906039 h 3056351"/>
              <a:gd name="connsiteX2" fmla="*/ 63308 w 188568"/>
              <a:gd name="connsiteY2" fmla="*/ 2843409 h 3056351"/>
              <a:gd name="connsiteX3" fmla="*/ 38256 w 188568"/>
              <a:gd name="connsiteY3" fmla="*/ 2743200 h 3056351"/>
              <a:gd name="connsiteX4" fmla="*/ 13204 w 188568"/>
              <a:gd name="connsiteY4" fmla="*/ 2655518 h 3056351"/>
              <a:gd name="connsiteX5" fmla="*/ 13204 w 188568"/>
              <a:gd name="connsiteY5" fmla="*/ 2242159 h 3056351"/>
              <a:gd name="connsiteX6" fmla="*/ 38256 w 188568"/>
              <a:gd name="connsiteY6" fmla="*/ 2204581 h 3056351"/>
              <a:gd name="connsiteX7" fmla="*/ 50782 w 188568"/>
              <a:gd name="connsiteY7" fmla="*/ 2167003 h 3056351"/>
              <a:gd name="connsiteX8" fmla="*/ 75834 w 188568"/>
              <a:gd name="connsiteY8" fmla="*/ 2116899 h 3056351"/>
              <a:gd name="connsiteX9" fmla="*/ 100886 w 188568"/>
              <a:gd name="connsiteY9" fmla="*/ 2016691 h 3056351"/>
              <a:gd name="connsiteX10" fmla="*/ 138464 w 188568"/>
              <a:gd name="connsiteY10" fmla="*/ 1929009 h 3056351"/>
              <a:gd name="connsiteX11" fmla="*/ 150990 w 188568"/>
              <a:gd name="connsiteY11" fmla="*/ 1878905 h 3056351"/>
              <a:gd name="connsiteX12" fmla="*/ 163516 w 188568"/>
              <a:gd name="connsiteY12" fmla="*/ 1841327 h 3056351"/>
              <a:gd name="connsiteX13" fmla="*/ 188568 w 188568"/>
              <a:gd name="connsiteY13" fmla="*/ 1753644 h 3056351"/>
              <a:gd name="connsiteX14" fmla="*/ 163516 w 188568"/>
              <a:gd name="connsiteY14" fmla="*/ 1590806 h 3056351"/>
              <a:gd name="connsiteX15" fmla="*/ 150990 w 188568"/>
              <a:gd name="connsiteY15" fmla="*/ 1528176 h 3056351"/>
              <a:gd name="connsiteX16" fmla="*/ 125938 w 188568"/>
              <a:gd name="connsiteY16" fmla="*/ 1453020 h 3056351"/>
              <a:gd name="connsiteX17" fmla="*/ 75834 w 188568"/>
              <a:gd name="connsiteY17" fmla="*/ 713984 h 3056351"/>
              <a:gd name="connsiteX18" fmla="*/ 50782 w 188568"/>
              <a:gd name="connsiteY18" fmla="*/ 538620 h 3056351"/>
              <a:gd name="connsiteX19" fmla="*/ 38256 w 188568"/>
              <a:gd name="connsiteY19" fmla="*/ 475990 h 3056351"/>
              <a:gd name="connsiteX20" fmla="*/ 13204 w 188568"/>
              <a:gd name="connsiteY20" fmla="*/ 350729 h 3056351"/>
              <a:gd name="connsiteX21" fmla="*/ 678 w 188568"/>
              <a:gd name="connsiteY21" fmla="*/ 0 h 305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8568" h="3056351">
                <a:moveTo>
                  <a:pt x="88360" y="3056351"/>
                </a:moveTo>
                <a:cubicBezTo>
                  <a:pt x="84185" y="3006247"/>
                  <a:pt x="81709" y="2955972"/>
                  <a:pt x="75834" y="2906039"/>
                </a:cubicBezTo>
                <a:cubicBezTo>
                  <a:pt x="73346" y="2884895"/>
                  <a:pt x="68095" y="2864154"/>
                  <a:pt x="63308" y="2843409"/>
                </a:cubicBezTo>
                <a:cubicBezTo>
                  <a:pt x="55566" y="2809860"/>
                  <a:pt x="46607" y="2776603"/>
                  <a:pt x="38256" y="2743200"/>
                </a:cubicBezTo>
                <a:cubicBezTo>
                  <a:pt x="22528" y="2680288"/>
                  <a:pt x="31174" y="2709427"/>
                  <a:pt x="13204" y="2655518"/>
                </a:cubicBezTo>
                <a:cubicBezTo>
                  <a:pt x="3305" y="2497137"/>
                  <a:pt x="-10755" y="2401885"/>
                  <a:pt x="13204" y="2242159"/>
                </a:cubicBezTo>
                <a:cubicBezTo>
                  <a:pt x="15437" y="2227271"/>
                  <a:pt x="31523" y="2218046"/>
                  <a:pt x="38256" y="2204581"/>
                </a:cubicBezTo>
                <a:cubicBezTo>
                  <a:pt x="44161" y="2192771"/>
                  <a:pt x="45581" y="2179139"/>
                  <a:pt x="50782" y="2167003"/>
                </a:cubicBezTo>
                <a:cubicBezTo>
                  <a:pt x="58138" y="2149840"/>
                  <a:pt x="68478" y="2134062"/>
                  <a:pt x="75834" y="2116899"/>
                </a:cubicBezTo>
                <a:cubicBezTo>
                  <a:pt x="93014" y="2076813"/>
                  <a:pt x="89123" y="2063744"/>
                  <a:pt x="100886" y="2016691"/>
                </a:cubicBezTo>
                <a:cubicBezTo>
                  <a:pt x="116439" y="1954481"/>
                  <a:pt x="111578" y="2000706"/>
                  <a:pt x="138464" y="1929009"/>
                </a:cubicBezTo>
                <a:cubicBezTo>
                  <a:pt x="144509" y="1912890"/>
                  <a:pt x="146261" y="1895458"/>
                  <a:pt x="150990" y="1878905"/>
                </a:cubicBezTo>
                <a:cubicBezTo>
                  <a:pt x="154617" y="1866209"/>
                  <a:pt x="159889" y="1854023"/>
                  <a:pt x="163516" y="1841327"/>
                </a:cubicBezTo>
                <a:cubicBezTo>
                  <a:pt x="194973" y="1731228"/>
                  <a:pt x="158535" y="1843743"/>
                  <a:pt x="188568" y="1753644"/>
                </a:cubicBezTo>
                <a:cubicBezTo>
                  <a:pt x="168846" y="1576150"/>
                  <a:pt x="187623" y="1699286"/>
                  <a:pt x="163516" y="1590806"/>
                </a:cubicBezTo>
                <a:cubicBezTo>
                  <a:pt x="158898" y="1570023"/>
                  <a:pt x="156592" y="1548716"/>
                  <a:pt x="150990" y="1528176"/>
                </a:cubicBezTo>
                <a:cubicBezTo>
                  <a:pt x="144042" y="1502699"/>
                  <a:pt x="125938" y="1453020"/>
                  <a:pt x="125938" y="1453020"/>
                </a:cubicBezTo>
                <a:cubicBezTo>
                  <a:pt x="107209" y="685150"/>
                  <a:pt x="143497" y="1187623"/>
                  <a:pt x="75834" y="713984"/>
                </a:cubicBezTo>
                <a:cubicBezTo>
                  <a:pt x="67483" y="655529"/>
                  <a:pt x="62362" y="596521"/>
                  <a:pt x="50782" y="538620"/>
                </a:cubicBezTo>
                <a:cubicBezTo>
                  <a:pt x="46607" y="517743"/>
                  <a:pt x="41756" y="496990"/>
                  <a:pt x="38256" y="475990"/>
                </a:cubicBezTo>
                <a:cubicBezTo>
                  <a:pt x="19065" y="360843"/>
                  <a:pt x="37212" y="422753"/>
                  <a:pt x="13204" y="350729"/>
                </a:cubicBezTo>
                <a:cubicBezTo>
                  <a:pt x="8874" y="233825"/>
                  <a:pt x="678" y="116984"/>
                  <a:pt x="678" y="0"/>
                </a:cubicBezTo>
              </a:path>
            </a:pathLst>
          </a:custGeom>
          <a:noFill/>
          <a:ln w="19050">
            <a:solidFill>
              <a:schemeClr val="tx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ular Callout 13"/>
          <p:cNvSpPr/>
          <p:nvPr/>
        </p:nvSpPr>
        <p:spPr>
          <a:xfrm flipH="1">
            <a:off x="9133095" y="3831369"/>
            <a:ext cx="1351190" cy="523073"/>
          </a:xfrm>
          <a:prstGeom prst="wedgeRoundRectCallout">
            <a:avLst>
              <a:gd name="adj1" fmla="val 195346"/>
              <a:gd name="adj2" fmla="val 150154"/>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Karla" charset="0"/>
                <a:ea typeface="Karla" charset="0"/>
                <a:cs typeface="Karla" charset="0"/>
              </a:rPr>
              <a:t>or here?</a:t>
            </a:r>
          </a:p>
        </p:txBody>
      </p:sp>
      <p:sp>
        <p:nvSpPr>
          <p:cNvPr id="10" name="Connector 9"/>
          <p:cNvSpPr/>
          <p:nvPr/>
        </p:nvSpPr>
        <p:spPr>
          <a:xfrm flipH="1">
            <a:off x="6991036" y="5076514"/>
            <a:ext cx="91440" cy="91440"/>
          </a:xfrm>
          <a:prstGeom prst="flowChartConnector">
            <a:avLst/>
          </a:prstGeom>
          <a:solidFill>
            <a:schemeClr val="tx1">
              <a:lumMod val="75000"/>
              <a:lumOff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 xmlns:a16="http://schemas.microsoft.com/office/drawing/2014/main" id="{3673F545-A6FE-664D-9AAC-AE47A939464C}"/>
              </a:ext>
            </a:extLst>
          </p:cNvPr>
          <p:cNvPicPr>
            <a:picLocks noChangeAspect="1"/>
          </p:cNvPicPr>
          <p:nvPr/>
        </p:nvPicPr>
        <p:blipFill>
          <a:blip r:embed="rId5"/>
          <a:stretch>
            <a:fillRect/>
          </a:stretch>
        </p:blipFill>
        <p:spPr>
          <a:xfrm>
            <a:off x="2615181" y="1461334"/>
            <a:ext cx="6857999" cy="4571999"/>
          </a:xfrm>
          <a:prstGeom prst="rect">
            <a:avLst/>
          </a:prstGeom>
        </p:spPr>
      </p:pic>
    </p:spTree>
    <p:extLst>
      <p:ext uri="{BB962C8B-B14F-4D97-AF65-F5344CB8AC3E}">
        <p14:creationId xmlns:p14="http://schemas.microsoft.com/office/powerpoint/2010/main" val="4665111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349292" y="216531"/>
            <a:ext cx="11493416" cy="767276"/>
          </a:xfrm>
          <a:prstGeom prst="rect">
            <a:avLst/>
          </a:prstGeom>
          <a:ln>
            <a:noFill/>
          </a:ln>
        </p:spPr>
        <p:txBody>
          <a:bodyPr/>
          <a:lstStyle>
            <a:lvl1pPr algn="l" defTabSz="457182" rtl="0" eaLnBrk="1" latinLnBrk="0" hangingPunct="1">
              <a:spcBef>
                <a:spcPct val="0"/>
              </a:spcBef>
              <a:buNone/>
              <a:defRPr sz="3200" kern="1200" baseline="0">
                <a:solidFill>
                  <a:srgbClr val="464646"/>
                </a:solidFill>
                <a:latin typeface="Karla"/>
                <a:ea typeface="+mj-ea"/>
                <a:cs typeface="Karla"/>
              </a:defRPr>
            </a:lvl1pPr>
          </a:lstStyle>
          <a:p>
            <a:endParaRPr lang="en-US" dirty="0"/>
          </a:p>
        </p:txBody>
      </p:sp>
      <p:sp>
        <p:nvSpPr>
          <p:cNvPr id="5" name="Title 4"/>
          <p:cNvSpPr>
            <a:spLocks noGrp="1"/>
          </p:cNvSpPr>
          <p:nvPr>
            <p:ph type="title"/>
          </p:nvPr>
        </p:nvSpPr>
        <p:spPr/>
        <p:txBody>
          <a:bodyPr/>
          <a:lstStyle/>
          <a:p>
            <a:r>
              <a:rPr lang="en-US" dirty="0"/>
              <a:t>Statistical Model</a:t>
            </a:r>
          </a:p>
        </p:txBody>
      </p:sp>
      <p:sp>
        <p:nvSpPr>
          <p:cNvPr id="16" name="Slide Number Placeholder 3"/>
          <p:cNvSpPr>
            <a:spLocks noGrp="1"/>
          </p:cNvSpPr>
          <p:nvPr>
            <p:ph type="sldNum" sz="quarter" idx="12"/>
          </p:nvPr>
        </p:nvSpPr>
        <p:spPr>
          <a:xfrm>
            <a:off x="9136999" y="6387748"/>
            <a:ext cx="2844800" cy="365125"/>
          </a:xfrm>
        </p:spPr>
        <p:txBody>
          <a:bodyPr/>
          <a:lstStyle/>
          <a:p>
            <a:fld id="{81B7CCDB-6D39-0547-B7B3-C80E39D6513A}" type="slidenum">
              <a:rPr lang="en-US" smtClean="0"/>
              <a:t>15</a:t>
            </a:fld>
            <a:endParaRPr lang="en-US" dirty="0"/>
          </a:p>
        </p:txBody>
      </p:sp>
      <mc:AlternateContent xmlns:mc="http://schemas.openxmlformats.org/markup-compatibility/2006" xmlns:a14="http://schemas.microsoft.com/office/drawing/2010/main">
        <mc:Choice Requires="a14">
          <p:sp>
            <p:nvSpPr>
              <p:cNvPr id="17" name="TextBox 16"/>
              <p:cNvSpPr txBox="1"/>
              <p:nvPr/>
            </p:nvSpPr>
            <p:spPr>
              <a:xfrm>
                <a:off x="655958" y="902522"/>
                <a:ext cx="7814768" cy="625812"/>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Simple idea is to take the mean of all </a:t>
                </a:r>
                <a:r>
                  <a:rPr lang="en-US" sz="2400" i="1" dirty="0">
                    <a:solidFill>
                      <a:schemeClr val="tx1">
                        <a:lumMod val="75000"/>
                        <a:lumOff val="25000"/>
                      </a:schemeClr>
                    </a:solidFill>
                    <a:latin typeface="Karla" charset="0"/>
                    <a:ea typeface="Karla" charset="0"/>
                    <a:cs typeface="Karla" charset="0"/>
                  </a:rPr>
                  <a:t>y’s</a:t>
                </a:r>
                <a:r>
                  <a:rPr lang="en-US" sz="2400" dirty="0">
                    <a:solidFill>
                      <a:schemeClr val="tx1">
                        <a:lumMod val="75000"/>
                        <a:lumOff val="25000"/>
                      </a:schemeClr>
                    </a:solidFill>
                    <a:latin typeface="Karla" charset="0"/>
                    <a:ea typeface="Karla" charset="0"/>
                    <a:cs typeface="Karla" charset="0"/>
                  </a:rPr>
                  <a:t>, </a:t>
                </a:r>
                <a14:m>
                  <m:oMath xmlns:m="http://schemas.openxmlformats.org/officeDocument/2006/math">
                    <m:acc>
                      <m:accPr>
                        <m:chr m:val="̂"/>
                        <m:ctrlPr>
                          <a:rPr lang="en-US" sz="2400" b="0" i="1" dirty="0" smtClean="0">
                            <a:solidFill>
                              <a:schemeClr val="tx1">
                                <a:lumMod val="75000"/>
                                <a:lumOff val="25000"/>
                              </a:schemeClr>
                            </a:solidFill>
                            <a:latin typeface="Cambria Math" charset="0"/>
                            <a:ea typeface="Karla" charset="0"/>
                            <a:cs typeface="Karla" charset="0"/>
                          </a:rPr>
                        </m:ctrlPr>
                      </m:accPr>
                      <m:e>
                        <m:r>
                          <a:rPr lang="en-US" sz="2400" b="0" i="1" dirty="0" smtClean="0">
                            <a:solidFill>
                              <a:schemeClr val="tx1">
                                <a:lumMod val="75000"/>
                                <a:lumOff val="25000"/>
                              </a:schemeClr>
                            </a:solidFill>
                            <a:latin typeface="Cambria Math" panose="02040503050406030204" pitchFamily="18" charset="0"/>
                            <a:ea typeface="Karla" charset="0"/>
                            <a:cs typeface="Karla" charset="0"/>
                          </a:rPr>
                          <m:t>𝑓</m:t>
                        </m:r>
                      </m:e>
                    </m:acc>
                    <m:d>
                      <m:dPr>
                        <m:ctrlPr>
                          <a:rPr lang="en-US" sz="2400" b="0" i="1" dirty="0" smtClean="0">
                            <a:solidFill>
                              <a:schemeClr val="tx1">
                                <a:lumMod val="75000"/>
                                <a:lumOff val="25000"/>
                              </a:schemeClr>
                            </a:solidFill>
                            <a:latin typeface="Cambria Math" charset="0"/>
                            <a:ea typeface="Karla" charset="0"/>
                            <a:cs typeface="Karla" charset="0"/>
                          </a:rPr>
                        </m:ctrlPr>
                      </m:dPr>
                      <m:e>
                        <m:r>
                          <a:rPr lang="en-US" sz="2400" b="0" i="1" dirty="0" smtClean="0">
                            <a:solidFill>
                              <a:schemeClr val="tx1">
                                <a:lumMod val="75000"/>
                                <a:lumOff val="25000"/>
                              </a:schemeClr>
                            </a:solidFill>
                            <a:latin typeface="Cambria Math" panose="02040503050406030204" pitchFamily="18" charset="0"/>
                            <a:ea typeface="Karla" charset="0"/>
                            <a:cs typeface="Karla" charset="0"/>
                          </a:rPr>
                          <m:t>𝑥</m:t>
                        </m:r>
                      </m:e>
                    </m:d>
                    <m:r>
                      <a:rPr lang="en-US" sz="2400" b="0" i="1" dirty="0" smtClean="0">
                        <a:solidFill>
                          <a:schemeClr val="tx1">
                            <a:lumMod val="75000"/>
                            <a:lumOff val="25000"/>
                          </a:schemeClr>
                        </a:solidFill>
                        <a:latin typeface="Cambria Math" panose="02040503050406030204" pitchFamily="18" charset="0"/>
                        <a:ea typeface="Karla" charset="0"/>
                        <a:cs typeface="Karla" charset="0"/>
                      </a:rPr>
                      <m:t>=</m:t>
                    </m:r>
                    <m:f>
                      <m:fPr>
                        <m:ctrlPr>
                          <a:rPr lang="mr-IN" sz="2400" b="0" i="1" dirty="0" smtClean="0">
                            <a:solidFill>
                              <a:schemeClr val="tx1">
                                <a:lumMod val="75000"/>
                                <a:lumOff val="25000"/>
                              </a:schemeClr>
                            </a:solidFill>
                            <a:latin typeface="Cambria Math" charset="0"/>
                            <a:ea typeface="Karla" charset="0"/>
                            <a:cs typeface="Karla" charset="0"/>
                          </a:rPr>
                        </m:ctrlPr>
                      </m:fPr>
                      <m:num>
                        <m:r>
                          <a:rPr lang="en-US" sz="2400" b="0" i="1" dirty="0" smtClean="0">
                            <a:solidFill>
                              <a:schemeClr val="tx1">
                                <a:lumMod val="75000"/>
                                <a:lumOff val="25000"/>
                              </a:schemeClr>
                            </a:solidFill>
                            <a:latin typeface="Cambria Math" panose="02040503050406030204" pitchFamily="18" charset="0"/>
                            <a:ea typeface="Karla" charset="0"/>
                            <a:cs typeface="Karla" charset="0"/>
                          </a:rPr>
                          <m:t>1</m:t>
                        </m:r>
                      </m:num>
                      <m:den>
                        <m:r>
                          <a:rPr lang="en-US" sz="2400" b="0" i="1" dirty="0" smtClean="0">
                            <a:solidFill>
                              <a:schemeClr val="tx1">
                                <a:lumMod val="75000"/>
                                <a:lumOff val="25000"/>
                              </a:schemeClr>
                            </a:solidFill>
                            <a:latin typeface="Cambria Math" panose="02040503050406030204" pitchFamily="18" charset="0"/>
                            <a:ea typeface="Karla" charset="0"/>
                            <a:cs typeface="Karla" charset="0"/>
                          </a:rPr>
                          <m:t>𝑛</m:t>
                        </m:r>
                      </m:den>
                    </m:f>
                    <m:nary>
                      <m:naryPr>
                        <m:chr m:val="∑"/>
                        <m:ctrlPr>
                          <a:rPr lang="is-IS" sz="2400" b="0" i="1" dirty="0" smtClean="0">
                            <a:solidFill>
                              <a:schemeClr val="tx1">
                                <a:lumMod val="75000"/>
                                <a:lumOff val="25000"/>
                              </a:schemeClr>
                            </a:solidFill>
                            <a:latin typeface="Cambria Math" charset="0"/>
                            <a:ea typeface="Karla" charset="0"/>
                            <a:cs typeface="Karla" charset="0"/>
                          </a:rPr>
                        </m:ctrlPr>
                      </m:naryPr>
                      <m:sub>
                        <m:r>
                          <m:rPr>
                            <m:brk m:alnAt="23"/>
                          </m:rPr>
                          <a:rPr lang="en-US" sz="2400" b="0" i="1" dirty="0" smtClean="0">
                            <a:solidFill>
                              <a:schemeClr val="tx1">
                                <a:lumMod val="75000"/>
                                <a:lumOff val="25000"/>
                              </a:schemeClr>
                            </a:solidFill>
                            <a:latin typeface="Cambria Math" panose="02040503050406030204" pitchFamily="18" charset="0"/>
                            <a:ea typeface="Karla" charset="0"/>
                            <a:cs typeface="Karla" charset="0"/>
                          </a:rPr>
                          <m:t>1</m:t>
                        </m:r>
                      </m:sub>
                      <m:sup>
                        <m:r>
                          <a:rPr lang="en-US" sz="2400" b="0" i="1" dirty="0" smtClean="0">
                            <a:solidFill>
                              <a:schemeClr val="tx1">
                                <a:lumMod val="75000"/>
                                <a:lumOff val="25000"/>
                              </a:schemeClr>
                            </a:solidFill>
                            <a:latin typeface="Cambria Math" panose="02040503050406030204" pitchFamily="18" charset="0"/>
                            <a:ea typeface="Karla" charset="0"/>
                            <a:cs typeface="Karla" charset="0"/>
                          </a:rPr>
                          <m:t>𝑛</m:t>
                        </m:r>
                      </m:sup>
                      <m:e>
                        <m:sSub>
                          <m:sSubPr>
                            <m:ctrlPr>
                              <a:rPr lang="en-US" sz="2400" b="0" i="1" dirty="0" smtClean="0">
                                <a:solidFill>
                                  <a:schemeClr val="tx1">
                                    <a:lumMod val="75000"/>
                                    <a:lumOff val="25000"/>
                                  </a:schemeClr>
                                </a:solidFill>
                                <a:latin typeface="Cambria Math" charset="0"/>
                                <a:ea typeface="Karla" charset="0"/>
                                <a:cs typeface="Karla" charset="0"/>
                              </a:rPr>
                            </m:ctrlPr>
                          </m:sSubPr>
                          <m:e>
                            <m:r>
                              <a:rPr lang="en-US" sz="2400" b="0" i="1" dirty="0" smtClean="0">
                                <a:solidFill>
                                  <a:schemeClr val="tx1">
                                    <a:lumMod val="75000"/>
                                    <a:lumOff val="25000"/>
                                  </a:schemeClr>
                                </a:solidFill>
                                <a:latin typeface="Cambria Math" panose="02040503050406030204" pitchFamily="18" charset="0"/>
                                <a:ea typeface="Karla" charset="0"/>
                                <a:cs typeface="Karla" charset="0"/>
                              </a:rPr>
                              <m:t>𝑦</m:t>
                            </m:r>
                          </m:e>
                          <m:sub>
                            <m:r>
                              <a:rPr lang="en-US" sz="2400" b="0" i="1" dirty="0" smtClean="0">
                                <a:solidFill>
                                  <a:schemeClr val="tx1">
                                    <a:lumMod val="75000"/>
                                    <a:lumOff val="25000"/>
                                  </a:schemeClr>
                                </a:solidFill>
                                <a:latin typeface="Cambria Math" panose="02040503050406030204" pitchFamily="18" charset="0"/>
                                <a:ea typeface="Karla" charset="0"/>
                                <a:cs typeface="Karla" charset="0"/>
                              </a:rPr>
                              <m:t>𝑖</m:t>
                            </m:r>
                          </m:sub>
                        </m:sSub>
                      </m:e>
                    </m:nary>
                  </m:oMath>
                </a14:m>
                <a:endParaRPr lang="en-US" dirty="0">
                  <a:solidFill>
                    <a:schemeClr val="tx1">
                      <a:lumMod val="75000"/>
                      <a:lumOff val="25000"/>
                    </a:schemeClr>
                  </a:solidFill>
                  <a:latin typeface="Karla" charset="0"/>
                  <a:ea typeface="Karla" charset="0"/>
                  <a:cs typeface="Karla"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655958" y="902522"/>
                <a:ext cx="7814768" cy="625812"/>
              </a:xfrm>
              <a:prstGeom prst="rect">
                <a:avLst/>
              </a:prstGeom>
              <a:blipFill rotWithShape="0">
                <a:blip r:embed="rId2"/>
                <a:stretch>
                  <a:fillRect l="-1248" b="-7767"/>
                </a:stretch>
              </a:blipFill>
            </p:spPr>
            <p:txBody>
              <a:bodyPr/>
              <a:lstStyle/>
              <a:p>
                <a:r>
                  <a:rPr lang="en-US">
                    <a:noFill/>
                  </a:rPr>
                  <a:t> </a:t>
                </a:r>
              </a:p>
            </p:txBody>
          </p:sp>
        </mc:Fallback>
      </mc:AlternateContent>
      <p:cxnSp>
        <p:nvCxnSpPr>
          <p:cNvPr id="18" name="Straight Arrow Connector 17"/>
          <p:cNvCxnSpPr/>
          <p:nvPr/>
        </p:nvCxnSpPr>
        <p:spPr>
          <a:xfrm flipH="1">
            <a:off x="7302674" y="1831686"/>
            <a:ext cx="66722" cy="1800862"/>
          </a:xfrm>
          <a:prstGeom prst="straightConnector1">
            <a:avLst/>
          </a:prstGeom>
          <a:ln>
            <a:solidFill>
              <a:schemeClr val="tx2"/>
            </a:solidFill>
            <a:headEnd w="lg" len="lg"/>
            <a:tailEnd type="triangle"/>
          </a:ln>
          <a:effectLst/>
        </p:spPr>
        <p:style>
          <a:lnRef idx="2">
            <a:schemeClr val="accent1"/>
          </a:lnRef>
          <a:fillRef idx="0">
            <a:schemeClr val="accent1"/>
          </a:fillRef>
          <a:effectRef idx="1">
            <a:schemeClr val="accent1"/>
          </a:effectRef>
          <a:fontRef idx="minor">
            <a:schemeClr val="tx1"/>
          </a:fontRef>
        </p:style>
      </p:cxnSp>
      <p:sp>
        <p:nvSpPr>
          <p:cNvPr id="19" name="Left Brace 18"/>
          <p:cNvSpPr/>
          <p:nvPr/>
        </p:nvSpPr>
        <p:spPr>
          <a:xfrm rot="16200000">
            <a:off x="7193073" y="714316"/>
            <a:ext cx="352646" cy="1770518"/>
          </a:xfrm>
          <a:prstGeom prst="leftBrac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7256955" y="1957841"/>
            <a:ext cx="45719" cy="3118981"/>
          </a:xfrm>
          <a:custGeom>
            <a:avLst/>
            <a:gdLst>
              <a:gd name="connsiteX0" fmla="*/ 88360 w 188568"/>
              <a:gd name="connsiteY0" fmla="*/ 3056351 h 3056351"/>
              <a:gd name="connsiteX1" fmla="*/ 75834 w 188568"/>
              <a:gd name="connsiteY1" fmla="*/ 2906039 h 3056351"/>
              <a:gd name="connsiteX2" fmla="*/ 63308 w 188568"/>
              <a:gd name="connsiteY2" fmla="*/ 2843409 h 3056351"/>
              <a:gd name="connsiteX3" fmla="*/ 38256 w 188568"/>
              <a:gd name="connsiteY3" fmla="*/ 2743200 h 3056351"/>
              <a:gd name="connsiteX4" fmla="*/ 13204 w 188568"/>
              <a:gd name="connsiteY4" fmla="*/ 2655518 h 3056351"/>
              <a:gd name="connsiteX5" fmla="*/ 13204 w 188568"/>
              <a:gd name="connsiteY5" fmla="*/ 2242159 h 3056351"/>
              <a:gd name="connsiteX6" fmla="*/ 38256 w 188568"/>
              <a:gd name="connsiteY6" fmla="*/ 2204581 h 3056351"/>
              <a:gd name="connsiteX7" fmla="*/ 50782 w 188568"/>
              <a:gd name="connsiteY7" fmla="*/ 2167003 h 3056351"/>
              <a:gd name="connsiteX8" fmla="*/ 75834 w 188568"/>
              <a:gd name="connsiteY8" fmla="*/ 2116899 h 3056351"/>
              <a:gd name="connsiteX9" fmla="*/ 100886 w 188568"/>
              <a:gd name="connsiteY9" fmla="*/ 2016691 h 3056351"/>
              <a:gd name="connsiteX10" fmla="*/ 138464 w 188568"/>
              <a:gd name="connsiteY10" fmla="*/ 1929009 h 3056351"/>
              <a:gd name="connsiteX11" fmla="*/ 150990 w 188568"/>
              <a:gd name="connsiteY11" fmla="*/ 1878905 h 3056351"/>
              <a:gd name="connsiteX12" fmla="*/ 163516 w 188568"/>
              <a:gd name="connsiteY12" fmla="*/ 1841327 h 3056351"/>
              <a:gd name="connsiteX13" fmla="*/ 188568 w 188568"/>
              <a:gd name="connsiteY13" fmla="*/ 1753644 h 3056351"/>
              <a:gd name="connsiteX14" fmla="*/ 163516 w 188568"/>
              <a:gd name="connsiteY14" fmla="*/ 1590806 h 3056351"/>
              <a:gd name="connsiteX15" fmla="*/ 150990 w 188568"/>
              <a:gd name="connsiteY15" fmla="*/ 1528176 h 3056351"/>
              <a:gd name="connsiteX16" fmla="*/ 125938 w 188568"/>
              <a:gd name="connsiteY16" fmla="*/ 1453020 h 3056351"/>
              <a:gd name="connsiteX17" fmla="*/ 75834 w 188568"/>
              <a:gd name="connsiteY17" fmla="*/ 713984 h 3056351"/>
              <a:gd name="connsiteX18" fmla="*/ 50782 w 188568"/>
              <a:gd name="connsiteY18" fmla="*/ 538620 h 3056351"/>
              <a:gd name="connsiteX19" fmla="*/ 38256 w 188568"/>
              <a:gd name="connsiteY19" fmla="*/ 475990 h 3056351"/>
              <a:gd name="connsiteX20" fmla="*/ 13204 w 188568"/>
              <a:gd name="connsiteY20" fmla="*/ 350729 h 3056351"/>
              <a:gd name="connsiteX21" fmla="*/ 678 w 188568"/>
              <a:gd name="connsiteY21" fmla="*/ 0 h 305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8568" h="3056351">
                <a:moveTo>
                  <a:pt x="88360" y="3056351"/>
                </a:moveTo>
                <a:cubicBezTo>
                  <a:pt x="84185" y="3006247"/>
                  <a:pt x="81709" y="2955972"/>
                  <a:pt x="75834" y="2906039"/>
                </a:cubicBezTo>
                <a:cubicBezTo>
                  <a:pt x="73346" y="2884895"/>
                  <a:pt x="68095" y="2864154"/>
                  <a:pt x="63308" y="2843409"/>
                </a:cubicBezTo>
                <a:cubicBezTo>
                  <a:pt x="55566" y="2809860"/>
                  <a:pt x="46607" y="2776603"/>
                  <a:pt x="38256" y="2743200"/>
                </a:cubicBezTo>
                <a:cubicBezTo>
                  <a:pt x="22528" y="2680288"/>
                  <a:pt x="31174" y="2709427"/>
                  <a:pt x="13204" y="2655518"/>
                </a:cubicBezTo>
                <a:cubicBezTo>
                  <a:pt x="3305" y="2497137"/>
                  <a:pt x="-10755" y="2401885"/>
                  <a:pt x="13204" y="2242159"/>
                </a:cubicBezTo>
                <a:cubicBezTo>
                  <a:pt x="15437" y="2227271"/>
                  <a:pt x="31523" y="2218046"/>
                  <a:pt x="38256" y="2204581"/>
                </a:cubicBezTo>
                <a:cubicBezTo>
                  <a:pt x="44161" y="2192771"/>
                  <a:pt x="45581" y="2179139"/>
                  <a:pt x="50782" y="2167003"/>
                </a:cubicBezTo>
                <a:cubicBezTo>
                  <a:pt x="58138" y="2149840"/>
                  <a:pt x="68478" y="2134062"/>
                  <a:pt x="75834" y="2116899"/>
                </a:cubicBezTo>
                <a:cubicBezTo>
                  <a:pt x="93014" y="2076813"/>
                  <a:pt x="89123" y="2063744"/>
                  <a:pt x="100886" y="2016691"/>
                </a:cubicBezTo>
                <a:cubicBezTo>
                  <a:pt x="116439" y="1954481"/>
                  <a:pt x="111578" y="2000706"/>
                  <a:pt x="138464" y="1929009"/>
                </a:cubicBezTo>
                <a:cubicBezTo>
                  <a:pt x="144509" y="1912890"/>
                  <a:pt x="146261" y="1895458"/>
                  <a:pt x="150990" y="1878905"/>
                </a:cubicBezTo>
                <a:cubicBezTo>
                  <a:pt x="154617" y="1866209"/>
                  <a:pt x="159889" y="1854023"/>
                  <a:pt x="163516" y="1841327"/>
                </a:cubicBezTo>
                <a:cubicBezTo>
                  <a:pt x="194973" y="1731228"/>
                  <a:pt x="158535" y="1843743"/>
                  <a:pt x="188568" y="1753644"/>
                </a:cubicBezTo>
                <a:cubicBezTo>
                  <a:pt x="168846" y="1576150"/>
                  <a:pt x="187623" y="1699286"/>
                  <a:pt x="163516" y="1590806"/>
                </a:cubicBezTo>
                <a:cubicBezTo>
                  <a:pt x="158898" y="1570023"/>
                  <a:pt x="156592" y="1548716"/>
                  <a:pt x="150990" y="1528176"/>
                </a:cubicBezTo>
                <a:cubicBezTo>
                  <a:pt x="144042" y="1502699"/>
                  <a:pt x="125938" y="1453020"/>
                  <a:pt x="125938" y="1453020"/>
                </a:cubicBezTo>
                <a:cubicBezTo>
                  <a:pt x="107209" y="685150"/>
                  <a:pt x="143497" y="1187623"/>
                  <a:pt x="75834" y="713984"/>
                </a:cubicBezTo>
                <a:cubicBezTo>
                  <a:pt x="67483" y="655529"/>
                  <a:pt x="62362" y="596521"/>
                  <a:pt x="50782" y="538620"/>
                </a:cubicBezTo>
                <a:cubicBezTo>
                  <a:pt x="46607" y="517743"/>
                  <a:pt x="41756" y="496990"/>
                  <a:pt x="38256" y="475990"/>
                </a:cubicBezTo>
                <a:cubicBezTo>
                  <a:pt x="19065" y="360843"/>
                  <a:pt x="37212" y="422753"/>
                  <a:pt x="13204" y="350729"/>
                </a:cubicBezTo>
                <a:cubicBezTo>
                  <a:pt x="8874" y="233825"/>
                  <a:pt x="678" y="116984"/>
                  <a:pt x="678" y="0"/>
                </a:cubicBezTo>
              </a:path>
            </a:pathLst>
          </a:custGeom>
          <a:noFill/>
          <a:ln w="19050">
            <a:solidFill>
              <a:schemeClr val="tx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Connector 20"/>
          <p:cNvSpPr/>
          <p:nvPr/>
        </p:nvSpPr>
        <p:spPr>
          <a:xfrm flipH="1">
            <a:off x="7226571" y="5076514"/>
            <a:ext cx="91440" cy="91440"/>
          </a:xfrm>
          <a:prstGeom prst="flowChartConnector">
            <a:avLst/>
          </a:prstGeom>
          <a:solidFill>
            <a:schemeClr val="tx1">
              <a:lumMod val="75000"/>
              <a:lumOff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4017818" y="3632548"/>
            <a:ext cx="4765964" cy="0"/>
          </a:xfrm>
          <a:prstGeom prst="line">
            <a:avLst/>
          </a:prstGeom>
          <a:ln w="22225">
            <a:solidFill>
              <a:srgbClr val="C00000"/>
            </a:solidFill>
            <a:prstDash val="dash"/>
          </a:ln>
          <a:effectLst/>
        </p:spPr>
        <p:style>
          <a:lnRef idx="2">
            <a:schemeClr val="accent1"/>
          </a:lnRef>
          <a:fillRef idx="0">
            <a:schemeClr val="accent1"/>
          </a:fillRef>
          <a:effectRef idx="1">
            <a:schemeClr val="accent1"/>
          </a:effectRef>
          <a:fontRef idx="minor">
            <a:schemeClr val="tx1"/>
          </a:fontRef>
        </p:style>
      </p:cxnSp>
      <p:pic>
        <p:nvPicPr>
          <p:cNvPr id="23" name="Picture 22">
            <a:extLst>
              <a:ext uri="{FF2B5EF4-FFF2-40B4-BE49-F238E27FC236}">
                <a16:creationId xmlns="" xmlns:a16="http://schemas.microsoft.com/office/drawing/2014/main" id="{FE446D22-A807-1A44-A630-F024385105B2}"/>
              </a:ext>
            </a:extLst>
          </p:cNvPr>
          <p:cNvPicPr>
            <a:picLocks noChangeAspect="1"/>
          </p:cNvPicPr>
          <p:nvPr/>
        </p:nvPicPr>
        <p:blipFill>
          <a:blip r:embed="rId3"/>
          <a:stretch>
            <a:fillRect/>
          </a:stretch>
        </p:blipFill>
        <p:spPr>
          <a:xfrm>
            <a:off x="2615181" y="1461334"/>
            <a:ext cx="6857999" cy="4571999"/>
          </a:xfrm>
          <a:prstGeom prst="rect">
            <a:avLst/>
          </a:prstGeom>
        </p:spPr>
      </p:pic>
    </p:spTree>
    <p:extLst>
      <p:ext uri="{BB962C8B-B14F-4D97-AF65-F5344CB8AC3E}">
        <p14:creationId xmlns:p14="http://schemas.microsoft.com/office/powerpoint/2010/main" val="2694543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vs. Estimation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177758"/>
                <a:ext cx="11009294" cy="5035152"/>
              </a:xfrm>
            </p:spPr>
            <p:txBody>
              <a:bodyPr/>
              <a:lstStyle/>
              <a:p>
                <a:pPr>
                  <a:spcAft>
                    <a:spcPts val="1800"/>
                  </a:spcAft>
                </a:pPr>
                <a:r>
                  <a:rPr lang="en-US" sz="2400" dirty="0">
                    <a:latin typeface="Karla" charset="0"/>
                    <a:ea typeface="Karla" charset="0"/>
                    <a:cs typeface="Karla" charset="0"/>
                  </a:rPr>
                  <a:t>For some problems, what's important is obtaining </a:t>
                </a:r>
                <a14:m>
                  <m:oMath xmlns:m="http://schemas.openxmlformats.org/officeDocument/2006/math">
                    <m:acc>
                      <m:accPr>
                        <m:chr m:val="̂"/>
                        <m:ctrlPr>
                          <a:rPr lang="en-US" sz="2400" i="1" smtClean="0">
                            <a:latin typeface="Cambria Math" charset="0"/>
                            <a:ea typeface="Karla" charset="0"/>
                            <a:cs typeface="Karla" charset="0"/>
                          </a:rPr>
                        </m:ctrlPr>
                      </m:accPr>
                      <m:e>
                        <m:r>
                          <a:rPr lang="en-US" sz="2400" b="0" i="1" smtClean="0">
                            <a:latin typeface="Cambria Math" panose="02040503050406030204" pitchFamily="18" charset="0"/>
                            <a:ea typeface="Karla" charset="0"/>
                            <a:cs typeface="Karla" charset="0"/>
                          </a:rPr>
                          <m:t>𝑓</m:t>
                        </m:r>
                      </m:e>
                    </m:acc>
                  </m:oMath>
                </a14:m>
                <a:r>
                  <a:rPr lang="en-US" sz="2400" dirty="0">
                    <a:latin typeface="Karla" charset="0"/>
                    <a:ea typeface="Karla" charset="0"/>
                    <a:cs typeface="Karla" charset="0"/>
                  </a:rPr>
                  <a:t>, our estimate of </a:t>
                </a:r>
                <a14:m>
                  <m:oMath xmlns:m="http://schemas.openxmlformats.org/officeDocument/2006/math">
                    <m:r>
                      <a:rPr lang="en-US" sz="2400" b="0" i="1" smtClean="0">
                        <a:latin typeface="Cambria Math" panose="02040503050406030204" pitchFamily="18" charset="0"/>
                        <a:ea typeface="Karla" charset="0"/>
                        <a:cs typeface="Karla" charset="0"/>
                      </a:rPr>
                      <m:t>𝑓</m:t>
                    </m:r>
                  </m:oMath>
                </a14:m>
                <a:r>
                  <a:rPr lang="en-US" sz="2400" dirty="0">
                    <a:latin typeface="Karla" charset="0"/>
                    <a:ea typeface="Karla" charset="0"/>
                    <a:cs typeface="Karla" charset="0"/>
                  </a:rPr>
                  <a:t>. These are called </a:t>
                </a:r>
                <a:r>
                  <a:rPr lang="en-US" sz="2400" b="1" i="1" dirty="0">
                    <a:latin typeface="Karla" charset="0"/>
                    <a:ea typeface="Karla" charset="0"/>
                    <a:cs typeface="Karla" charset="0"/>
                  </a:rPr>
                  <a:t>inference</a:t>
                </a:r>
                <a:r>
                  <a:rPr lang="en-US" sz="2400" dirty="0">
                    <a:latin typeface="Karla" charset="0"/>
                    <a:ea typeface="Karla" charset="0"/>
                    <a:cs typeface="Karla" charset="0"/>
                  </a:rPr>
                  <a:t> problems. </a:t>
                </a:r>
              </a:p>
              <a:p>
                <a:pPr>
                  <a:spcAft>
                    <a:spcPts val="1800"/>
                  </a:spcAft>
                </a:pPr>
                <a:r>
                  <a:rPr lang="en-US" sz="2400" dirty="0">
                    <a:latin typeface="Karla" charset="0"/>
                    <a:ea typeface="Karla" charset="0"/>
                    <a:cs typeface="Karla" charset="0"/>
                  </a:rPr>
                  <a:t>When we use a set of measurements, </a:t>
                </a:r>
                <a14:m>
                  <m:oMath xmlns:m="http://schemas.openxmlformats.org/officeDocument/2006/math">
                    <m:r>
                      <a:rPr lang="en-US" sz="2400" b="0" i="1" smtClean="0">
                        <a:latin typeface="Cambria Math" panose="02040503050406030204" pitchFamily="18"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panose="02040503050406030204" pitchFamily="18" charset="0"/>
                            <a:ea typeface="Karla" charset="0"/>
                            <a:cs typeface="Karla" charset="0"/>
                          </a:rPr>
                          <m:t>𝑥</m:t>
                        </m:r>
                      </m:e>
                      <m:sub>
                        <m:r>
                          <a:rPr lang="en-US" sz="2400" b="0" i="1" smtClean="0">
                            <a:latin typeface="Cambria Math" panose="02040503050406030204" pitchFamily="18" charset="0"/>
                            <a:ea typeface="Karla" charset="0"/>
                            <a:cs typeface="Karla" charset="0"/>
                          </a:rPr>
                          <m:t>𝑖</m:t>
                        </m:r>
                        <m:r>
                          <a:rPr lang="en-US" sz="2400" b="0" i="1" smtClean="0">
                            <a:latin typeface="Cambria Math" panose="02040503050406030204" pitchFamily="18" charset="0"/>
                            <a:ea typeface="Karla" charset="0"/>
                            <a:cs typeface="Karla" charset="0"/>
                          </a:rPr>
                          <m:t>,1</m:t>
                        </m:r>
                      </m:sub>
                    </m:sSub>
                    <m:r>
                      <a:rPr lang="en-US" sz="2400" b="0" i="1" smtClean="0">
                        <a:latin typeface="Cambria Math" panose="02040503050406030204" pitchFamily="18" charset="0"/>
                        <a:ea typeface="Karla" charset="0"/>
                        <a:cs typeface="Karla" charset="0"/>
                      </a:rPr>
                      <m:t>, …,</m:t>
                    </m:r>
                    <m:sSub>
                      <m:sSubPr>
                        <m:ctrlPr>
                          <a:rPr lang="en-US" sz="2400" i="1">
                            <a:latin typeface="Cambria Math" charset="0"/>
                            <a:ea typeface="Karla" charset="0"/>
                            <a:cs typeface="Karla" charset="0"/>
                          </a:rPr>
                        </m:ctrlPr>
                      </m:sSubPr>
                      <m:e>
                        <m:r>
                          <a:rPr lang="en-US" sz="2400" i="1">
                            <a:latin typeface="Cambria Math" panose="02040503050406030204" pitchFamily="18" charset="0"/>
                            <a:ea typeface="Karla" charset="0"/>
                            <a:cs typeface="Karla" charset="0"/>
                          </a:rPr>
                          <m:t>𝑥</m:t>
                        </m:r>
                      </m:e>
                      <m:sub>
                        <m:r>
                          <a:rPr lang="en-US" sz="2400" i="1">
                            <a:latin typeface="Cambria Math" panose="02040503050406030204" pitchFamily="18" charset="0"/>
                            <a:ea typeface="Karla" charset="0"/>
                            <a:cs typeface="Karla" charset="0"/>
                          </a:rPr>
                          <m:t>𝑖</m:t>
                        </m:r>
                        <m:r>
                          <a:rPr lang="en-US" sz="2400" i="1">
                            <a:latin typeface="Cambria Math" panose="02040503050406030204" pitchFamily="18" charset="0"/>
                            <a:ea typeface="Karla" charset="0"/>
                            <a:cs typeface="Karla" charset="0"/>
                          </a:rPr>
                          <m:t>,</m:t>
                        </m:r>
                        <m:r>
                          <a:rPr lang="en-US" sz="2400" b="0" i="1" smtClean="0">
                            <a:latin typeface="Cambria Math" panose="02040503050406030204" pitchFamily="18" charset="0"/>
                            <a:ea typeface="Karla" charset="0"/>
                            <a:cs typeface="Karla" charset="0"/>
                          </a:rPr>
                          <m:t>𝑝</m:t>
                        </m:r>
                      </m:sub>
                    </m:sSub>
                    <m:r>
                      <a:rPr lang="en-US" sz="2400" b="0" i="1" smtClean="0">
                        <a:latin typeface="Cambria Math" panose="02040503050406030204" pitchFamily="18" charset="0"/>
                        <a:ea typeface="Karla" charset="0"/>
                        <a:cs typeface="Karla" charset="0"/>
                      </a:rPr>
                      <m:t>)</m:t>
                    </m:r>
                  </m:oMath>
                </a14:m>
                <a:r>
                  <a:rPr lang="en-US" sz="2400" dirty="0">
                    <a:latin typeface="Karla" charset="0"/>
                    <a:ea typeface="Karla" charset="0"/>
                    <a:cs typeface="Karla" charset="0"/>
                  </a:rPr>
                  <a:t> to predict a value for the response variable, we denote the </a:t>
                </a:r>
                <a:r>
                  <a:rPr lang="en-US" sz="2400" b="1" i="1" dirty="0">
                    <a:latin typeface="Karla" charset="0"/>
                    <a:ea typeface="Karla" charset="0"/>
                    <a:cs typeface="Karla" charset="0"/>
                  </a:rPr>
                  <a:t>predicted</a:t>
                </a:r>
                <a:r>
                  <a:rPr lang="en-US" sz="2400" dirty="0">
                    <a:latin typeface="Karla" charset="0"/>
                    <a:ea typeface="Karla" charset="0"/>
                    <a:cs typeface="Karla" charset="0"/>
                  </a:rPr>
                  <a:t> value by:</a:t>
                </a:r>
              </a:p>
              <a:p>
                <a:pPr marL="274320">
                  <a:spcBef>
                    <a:spcPts val="24"/>
                  </a:spcBef>
                  <a:spcAft>
                    <a:spcPts val="1800"/>
                  </a:spcAft>
                </a:pPr>
                <a:r>
                  <a:rPr lang="en-US" sz="2400" dirty="0">
                    <a:latin typeface="Karla" charset="0"/>
                    <a:ea typeface="Karla" charset="0"/>
                    <a:cs typeface="Karla" charset="0"/>
                  </a:rPr>
                  <a:t>								 </a:t>
                </a:r>
                <a14:m>
                  <m:oMath xmlns:m="http://schemas.openxmlformats.org/officeDocument/2006/math">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panose="02040503050406030204" pitchFamily="18" charset="0"/>
                                <a:ea typeface="Karla" charset="0"/>
                                <a:cs typeface="Karla" charset="0"/>
                              </a:rPr>
                              <m:t>𝑦</m:t>
                            </m:r>
                          </m:e>
                        </m:acc>
                      </m:e>
                      <m:sub>
                        <m:r>
                          <a:rPr lang="en-US" sz="2400" b="0" i="1" smtClean="0">
                            <a:latin typeface="Cambria Math" panose="02040503050406030204" pitchFamily="18" charset="0"/>
                            <a:ea typeface="Karla" charset="0"/>
                            <a:cs typeface="Karla" charset="0"/>
                          </a:rPr>
                          <m:t>𝑖</m:t>
                        </m:r>
                      </m:sub>
                    </m:sSub>
                    <m:r>
                      <a:rPr lang="en-US" sz="2400" i="1">
                        <a:latin typeface="Cambria Math" panose="02040503050406030204" pitchFamily="18" charset="0"/>
                        <a:ea typeface="Karla" charset="0"/>
                        <a:cs typeface="Karla" charset="0"/>
                      </a:rPr>
                      <m:t>=</m:t>
                    </m:r>
                  </m:oMath>
                </a14:m>
                <a:r>
                  <a:rPr lang="en-US" sz="2400" dirty="0">
                    <a:latin typeface="Karla" charset="0"/>
                    <a:ea typeface="Karla" charset="0"/>
                    <a:cs typeface="Karla" charset="0"/>
                  </a:rPr>
                  <a:t> </a:t>
                </a:r>
                <a14:m>
                  <m:oMath xmlns:m="http://schemas.openxmlformats.org/officeDocument/2006/math">
                    <m:acc>
                      <m:accPr>
                        <m:chr m:val="̂"/>
                        <m:ctrlPr>
                          <a:rPr lang="en-US" sz="2400" i="1">
                            <a:latin typeface="Cambria Math" charset="0"/>
                            <a:ea typeface="Karla" charset="0"/>
                            <a:cs typeface="Karla" charset="0"/>
                          </a:rPr>
                        </m:ctrlPr>
                      </m:accPr>
                      <m:e>
                        <m:r>
                          <a:rPr lang="en-US" sz="2400" i="1">
                            <a:latin typeface="Cambria Math" panose="02040503050406030204" pitchFamily="18" charset="0"/>
                            <a:ea typeface="Karla" charset="0"/>
                            <a:cs typeface="Karla" charset="0"/>
                          </a:rPr>
                          <m:t>𝑓</m:t>
                        </m:r>
                      </m:e>
                    </m:acc>
                    <m:r>
                      <a:rPr lang="en-US" sz="2400" i="1">
                        <a:latin typeface="Cambria Math" panose="02040503050406030204" pitchFamily="18" charset="0"/>
                        <a:ea typeface="Karla" charset="0"/>
                        <a:cs typeface="Karla" charset="0"/>
                      </a:rPr>
                      <m:t>(</m:t>
                    </m:r>
                    <m:sSub>
                      <m:sSubPr>
                        <m:ctrlPr>
                          <a:rPr lang="en-US" sz="2400" i="1">
                            <a:latin typeface="Cambria Math" charset="0"/>
                            <a:ea typeface="Karla" charset="0"/>
                            <a:cs typeface="Karla" charset="0"/>
                          </a:rPr>
                        </m:ctrlPr>
                      </m:sSubPr>
                      <m:e>
                        <m:r>
                          <a:rPr lang="en-US" sz="2400" i="1">
                            <a:latin typeface="Cambria Math" panose="02040503050406030204" pitchFamily="18" charset="0"/>
                            <a:ea typeface="Karla" charset="0"/>
                            <a:cs typeface="Karla" charset="0"/>
                          </a:rPr>
                          <m:t>𝑥</m:t>
                        </m:r>
                      </m:e>
                      <m:sub>
                        <m:r>
                          <a:rPr lang="en-US" sz="2400" i="1">
                            <a:latin typeface="Cambria Math" panose="02040503050406030204" pitchFamily="18" charset="0"/>
                            <a:ea typeface="Karla" charset="0"/>
                            <a:cs typeface="Karla" charset="0"/>
                          </a:rPr>
                          <m:t>𝑖</m:t>
                        </m:r>
                        <m:r>
                          <a:rPr lang="en-US" sz="2400" i="1">
                            <a:latin typeface="Cambria Math" panose="02040503050406030204" pitchFamily="18" charset="0"/>
                            <a:ea typeface="Karla" charset="0"/>
                            <a:cs typeface="Karla" charset="0"/>
                          </a:rPr>
                          <m:t>,1</m:t>
                        </m:r>
                      </m:sub>
                    </m:sSub>
                    <m:r>
                      <a:rPr lang="en-US" sz="2400" i="1">
                        <a:latin typeface="Cambria Math" panose="02040503050406030204" pitchFamily="18" charset="0"/>
                        <a:ea typeface="Karla" charset="0"/>
                        <a:cs typeface="Karla" charset="0"/>
                      </a:rPr>
                      <m:t>, …,</m:t>
                    </m:r>
                    <m:sSub>
                      <m:sSubPr>
                        <m:ctrlPr>
                          <a:rPr lang="en-US" sz="2400" i="1">
                            <a:latin typeface="Cambria Math" charset="0"/>
                            <a:ea typeface="Karla" charset="0"/>
                            <a:cs typeface="Karla" charset="0"/>
                          </a:rPr>
                        </m:ctrlPr>
                      </m:sSubPr>
                      <m:e>
                        <m:r>
                          <a:rPr lang="en-US" sz="2400" i="1">
                            <a:latin typeface="Cambria Math" panose="02040503050406030204" pitchFamily="18" charset="0"/>
                            <a:ea typeface="Karla" charset="0"/>
                            <a:cs typeface="Karla" charset="0"/>
                          </a:rPr>
                          <m:t>𝑥</m:t>
                        </m:r>
                      </m:e>
                      <m:sub>
                        <m:r>
                          <a:rPr lang="en-US" sz="2400" i="1">
                            <a:latin typeface="Cambria Math" panose="02040503050406030204" pitchFamily="18" charset="0"/>
                            <a:ea typeface="Karla" charset="0"/>
                            <a:cs typeface="Karla" charset="0"/>
                          </a:rPr>
                          <m:t>𝑖</m:t>
                        </m:r>
                        <m:r>
                          <a:rPr lang="en-US" sz="2400" i="1">
                            <a:latin typeface="Cambria Math" panose="02040503050406030204" pitchFamily="18" charset="0"/>
                            <a:ea typeface="Karla" charset="0"/>
                            <a:cs typeface="Karla" charset="0"/>
                          </a:rPr>
                          <m:t>,</m:t>
                        </m:r>
                        <m:r>
                          <a:rPr lang="en-US" sz="2400" i="1">
                            <a:latin typeface="Cambria Math" panose="02040503050406030204" pitchFamily="18" charset="0"/>
                            <a:ea typeface="Karla" charset="0"/>
                            <a:cs typeface="Karla" charset="0"/>
                          </a:rPr>
                          <m:t>𝑝</m:t>
                        </m:r>
                      </m:sub>
                    </m:sSub>
                    <m:r>
                      <a:rPr lang="en-US" sz="2400" i="1">
                        <a:latin typeface="Cambria Math" panose="02040503050406030204" pitchFamily="18" charset="0"/>
                        <a:ea typeface="Karla" charset="0"/>
                        <a:cs typeface="Karla" charset="0"/>
                      </a:rPr>
                      <m:t>)</m:t>
                    </m:r>
                  </m:oMath>
                </a14:m>
                <a:r>
                  <a:rPr lang="en-US" sz="2400" dirty="0">
                    <a:latin typeface="Karla" charset="0"/>
                    <a:ea typeface="Karla" charset="0"/>
                    <a:cs typeface="Karla" charset="0"/>
                  </a:rPr>
                  <a:t>.</a:t>
                </a:r>
                <a:endParaRPr lang="en-US" sz="2400" i="1" dirty="0">
                  <a:latin typeface="Karla" charset="0"/>
                  <a:ea typeface="Karla" charset="0"/>
                  <a:cs typeface="Karla" charset="0"/>
                </a:endParaRPr>
              </a:p>
              <a:p>
                <a:pPr>
                  <a:spcBef>
                    <a:spcPts val="3024"/>
                  </a:spcBef>
                  <a:spcAft>
                    <a:spcPts val="1800"/>
                  </a:spcAft>
                </a:pPr>
                <a:r>
                  <a:rPr lang="en-US" sz="2400" dirty="0">
                    <a:latin typeface="Karla" charset="0"/>
                    <a:ea typeface="Karla" charset="0"/>
                    <a:cs typeface="Karla" charset="0"/>
                  </a:rPr>
                  <a:t>For some problems, we don't care about the specific form of </a:t>
                </a:r>
                <a14:m>
                  <m:oMath xmlns:m="http://schemas.openxmlformats.org/officeDocument/2006/math">
                    <m:acc>
                      <m:accPr>
                        <m:chr m:val="̂"/>
                        <m:ctrlPr>
                          <a:rPr lang="en-US" sz="2400" i="1">
                            <a:latin typeface="Cambria Math" charset="0"/>
                            <a:ea typeface="Karla" charset="0"/>
                            <a:cs typeface="Karla" charset="0"/>
                          </a:rPr>
                        </m:ctrlPr>
                      </m:accPr>
                      <m:e>
                        <m:r>
                          <a:rPr lang="en-US" sz="2400" i="1">
                            <a:latin typeface="Cambria Math" panose="02040503050406030204" pitchFamily="18" charset="0"/>
                            <a:ea typeface="Karla" charset="0"/>
                            <a:cs typeface="Karla" charset="0"/>
                          </a:rPr>
                          <m:t>𝑓</m:t>
                        </m:r>
                      </m:e>
                    </m:acc>
                  </m:oMath>
                </a14:m>
                <a:r>
                  <a:rPr lang="en-US" sz="2400" dirty="0">
                    <a:latin typeface="Karla" charset="0"/>
                    <a:ea typeface="Karla" charset="0"/>
                    <a:cs typeface="Karla" charset="0"/>
                  </a:rPr>
                  <a:t>, we just want to make our prediction </a:t>
                </a:r>
                <a14:m>
                  <m:oMath xmlns:m="http://schemas.openxmlformats.org/officeDocument/2006/math">
                    <m:acc>
                      <m:accPr>
                        <m:chr m:val="̂"/>
                        <m:ctrlPr>
                          <a:rPr lang="en-US" sz="2400" i="1">
                            <a:latin typeface="Cambria Math" charset="0"/>
                            <a:ea typeface="Karla" charset="0"/>
                            <a:cs typeface="Karla" charset="0"/>
                          </a:rPr>
                        </m:ctrlPr>
                      </m:accPr>
                      <m:e>
                        <m:r>
                          <a:rPr lang="en-US" sz="2400" b="0" i="1" smtClean="0">
                            <a:latin typeface="Cambria Math" panose="02040503050406030204" pitchFamily="18" charset="0"/>
                            <a:ea typeface="Karla" charset="0"/>
                            <a:cs typeface="Karla" charset="0"/>
                          </a:rPr>
                          <m:t>𝑦</m:t>
                        </m:r>
                      </m:e>
                    </m:acc>
                  </m:oMath>
                </a14:m>
                <a:r>
                  <a:rPr lang="en-US" sz="2400" dirty="0">
                    <a:latin typeface="Karla" charset="0"/>
                    <a:ea typeface="Karla" charset="0"/>
                    <a:cs typeface="Karla" charset="0"/>
                  </a:rPr>
                  <a:t> as close to the observed value </a:t>
                </a:r>
                <a14:m>
                  <m:oMath xmlns:m="http://schemas.openxmlformats.org/officeDocument/2006/math">
                    <m:r>
                      <a:rPr lang="en-US" sz="2400" b="0" i="1" smtClean="0">
                        <a:latin typeface="Cambria Math" panose="02040503050406030204" pitchFamily="18" charset="0"/>
                        <a:ea typeface="Karla" charset="0"/>
                        <a:cs typeface="Karla" charset="0"/>
                      </a:rPr>
                      <m:t>𝑦</m:t>
                    </m:r>
                  </m:oMath>
                </a14:m>
                <a:r>
                  <a:rPr lang="en-US" sz="2400" dirty="0">
                    <a:latin typeface="Karla" charset="0"/>
                    <a:ea typeface="Karla" charset="0"/>
                    <a:cs typeface="Karla" charset="0"/>
                  </a:rPr>
                  <a:t> as possible. These are called </a:t>
                </a:r>
                <a:r>
                  <a:rPr lang="en-US" sz="2400" b="1" i="1" dirty="0">
                    <a:latin typeface="Karla" charset="0"/>
                    <a:ea typeface="Karla" charset="0"/>
                    <a:cs typeface="Karla" charset="0"/>
                  </a:rPr>
                  <a:t>prediction problems.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177758"/>
                <a:ext cx="11009294" cy="5035152"/>
              </a:xfrm>
              <a:blipFill rotWithShape="0">
                <a:blip r:embed="rId2"/>
                <a:stretch>
                  <a:fillRect l="-886" t="-484" r="-11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16</a:t>
            </a:fld>
            <a:endParaRPr lang="en-US"/>
          </a:p>
        </p:txBody>
      </p:sp>
    </p:spTree>
    <p:extLst>
      <p:ext uri="{BB962C8B-B14F-4D97-AF65-F5344CB8AC3E}">
        <p14:creationId xmlns:p14="http://schemas.microsoft.com/office/powerpoint/2010/main" val="7996488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 xmlns:a16="http://schemas.microsoft.com/office/drawing/2014/main" id="{7A7CD571-42BC-1A40-8186-BC198F105BF9}"/>
              </a:ext>
            </a:extLst>
          </p:cNvPr>
          <p:cNvPicPr>
            <a:picLocks noChangeAspect="1"/>
          </p:cNvPicPr>
          <p:nvPr/>
        </p:nvPicPr>
        <p:blipFill>
          <a:blip r:embed="rId3"/>
          <a:stretch>
            <a:fillRect/>
          </a:stretch>
        </p:blipFill>
        <p:spPr>
          <a:xfrm>
            <a:off x="2615181" y="1461334"/>
            <a:ext cx="6857999" cy="4571999"/>
          </a:xfrm>
          <a:prstGeom prst="rect">
            <a:avLst/>
          </a:prstGeom>
        </p:spPr>
      </p:pic>
      <p:sp>
        <p:nvSpPr>
          <p:cNvPr id="2" name="Title 1"/>
          <p:cNvSpPr>
            <a:spLocks noGrp="1"/>
          </p:cNvSpPr>
          <p:nvPr>
            <p:ph type="title"/>
          </p:nvPr>
        </p:nvSpPr>
        <p:spPr/>
        <p:txBody>
          <a:bodyPr/>
          <a:lstStyle/>
          <a:p>
            <a:r>
              <a:rPr lang="en-US" dirty="0"/>
              <a:t>Simple Prediction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17</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grpSp>
        <p:nvGrpSpPr>
          <p:cNvPr id="23" name="Group 22">
            <a:extLst>
              <a:ext uri="{FF2B5EF4-FFF2-40B4-BE49-F238E27FC236}">
                <a16:creationId xmlns="" xmlns:a16="http://schemas.microsoft.com/office/drawing/2014/main" id="{58D39162-75B0-0D4E-BD90-7F73BB12168F}"/>
              </a:ext>
            </a:extLst>
          </p:cNvPr>
          <p:cNvGrpSpPr/>
          <p:nvPr/>
        </p:nvGrpSpPr>
        <p:grpSpPr>
          <a:xfrm>
            <a:off x="7428078" y="1948576"/>
            <a:ext cx="4571159" cy="3559483"/>
            <a:chOff x="7428078" y="1948576"/>
            <a:chExt cx="4571159" cy="3559483"/>
          </a:xfrm>
        </p:grpSpPr>
        <mc:AlternateContent xmlns:mc="http://schemas.openxmlformats.org/markup-compatibility/2006" xmlns:a14="http://schemas.microsoft.com/office/drawing/2010/main">
          <mc:Choice Requires="a14">
            <p:sp>
              <p:nvSpPr>
                <p:cNvPr id="30" name="TextBox 29"/>
                <p:cNvSpPr txBox="1"/>
                <p:nvPr/>
              </p:nvSpPr>
              <p:spPr>
                <a:xfrm>
                  <a:off x="9472486" y="1948576"/>
                  <a:ext cx="2526751" cy="966162"/>
                </a:xfrm>
                <a:prstGeom prst="rect">
                  <a:avLst/>
                </a:prstGeom>
                <a:noFill/>
              </p:spPr>
              <p:txBody>
                <a:bodyPr wrap="square" rtlCol="0">
                  <a:spAutoFit/>
                </a:bodyPr>
                <a:lstStyle/>
                <a:p>
                  <a:r>
                    <a:rPr lang="en-US" dirty="0">
                      <a:latin typeface="Karla" charset="0"/>
                      <a:ea typeface="Karla" charset="0"/>
                      <a:cs typeface="Karla" charset="0"/>
                    </a:rPr>
                    <a:t>What is </a:t>
                  </a:r>
                  <a14:m>
                    <m:oMath xmlns:m="http://schemas.openxmlformats.org/officeDocument/2006/math">
                      <m:sSub>
                        <m:sSubPr>
                          <m:ctrlPr>
                            <a:rPr lang="en-US" i="1">
                              <a:latin typeface="Cambria Math" charset="0"/>
                              <a:ea typeface="Karla" charset="0"/>
                              <a:cs typeface="Karla" charset="0"/>
                            </a:rPr>
                          </m:ctrlPr>
                        </m:sSubPr>
                        <m:e>
                          <m:acc>
                            <m:accPr>
                              <m:chr m:val="̂"/>
                              <m:ctrlPr>
                                <a:rPr lang="en-US" i="1">
                                  <a:latin typeface="Cambria Math" charset="0"/>
                                  <a:ea typeface="Karla" charset="0"/>
                                  <a:cs typeface="Karla" charset="0"/>
                                </a:rPr>
                              </m:ctrlPr>
                            </m:accPr>
                            <m:e>
                              <m:r>
                                <a:rPr lang="en-US" b="0" i="1" smtClean="0">
                                  <a:latin typeface="Cambria Math" panose="02040503050406030204" pitchFamily="18" charset="0"/>
                                  <a:ea typeface="Karla" charset="0"/>
                                  <a:cs typeface="Karla" charset="0"/>
                                </a:rPr>
                                <m:t>𝑦</m:t>
                              </m:r>
                            </m:e>
                          </m:acc>
                        </m:e>
                        <m:sub>
                          <m:r>
                            <a:rPr lang="en-US" b="0" i="1" smtClean="0">
                              <a:latin typeface="Cambria Math" panose="02040503050406030204" pitchFamily="18" charset="0"/>
                              <a:ea typeface="Karla" charset="0"/>
                              <a:cs typeface="Karla" charset="0"/>
                            </a:rPr>
                            <m:t>𝑞</m:t>
                          </m:r>
                        </m:sub>
                      </m:sSub>
                    </m:oMath>
                  </a14:m>
                  <a:r>
                    <a:rPr lang="en-US" dirty="0">
                      <a:latin typeface="Karla" charset="0"/>
                      <a:ea typeface="Karla" charset="0"/>
                      <a:cs typeface="Karla" charset="0"/>
                    </a:rPr>
                    <a:t>at some </a:t>
                  </a:r>
                  <a14:m>
                    <m:oMath xmlns:m="http://schemas.openxmlformats.org/officeDocument/2006/math">
                      <m:sSub>
                        <m:sSubPr>
                          <m:ctrlPr>
                            <a:rPr lang="en-US" i="1">
                              <a:latin typeface="Cambria Math" charset="0"/>
                              <a:ea typeface="Karla" charset="0"/>
                              <a:cs typeface="Karla" charset="0"/>
                            </a:rPr>
                          </m:ctrlPr>
                        </m:sSubPr>
                        <m:e>
                          <m:r>
                            <a:rPr lang="en-US" b="0" i="1" smtClean="0">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𝑞</m:t>
                          </m:r>
                          <m:r>
                            <a:rPr lang="en-US" i="1">
                              <a:latin typeface="Cambria Math" panose="02040503050406030204" pitchFamily="18" charset="0"/>
                              <a:ea typeface="Karla" charset="0"/>
                              <a:cs typeface="Karla" charset="0"/>
                            </a:rPr>
                            <m:t> </m:t>
                          </m:r>
                        </m:sub>
                      </m:sSub>
                    </m:oMath>
                  </a14:m>
                  <a:r>
                    <a:rPr lang="en-US" dirty="0">
                      <a:latin typeface="Karla" charset="0"/>
                      <a:ea typeface="Karla" charset="0"/>
                      <a:cs typeface="Karla" charset="0"/>
                    </a:rPr>
                    <a:t>?</a:t>
                  </a:r>
                </a:p>
                <a:p>
                  <a:endParaRPr lang="en-US" dirty="0">
                    <a:latin typeface="Karla" charset="0"/>
                    <a:ea typeface="Karla" charset="0"/>
                    <a:cs typeface="Karla"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9472486" y="1948576"/>
                  <a:ext cx="2526751" cy="966162"/>
                </a:xfrm>
                <a:prstGeom prst="rect">
                  <a:avLst/>
                </a:prstGeom>
                <a:blipFill rotWithShape="0">
                  <a:blip r:embed="rId4"/>
                  <a:stretch>
                    <a:fillRect l="-2174" t="-3165" b="-6329"/>
                  </a:stretch>
                </a:blipFill>
              </p:spPr>
              <p:txBody>
                <a:bodyPr/>
                <a:lstStyle/>
                <a:p>
                  <a:r>
                    <a:rPr lang="en-US">
                      <a:noFill/>
                    </a:rPr>
                    <a:t> </a:t>
                  </a:r>
                </a:p>
              </p:txBody>
            </p:sp>
          </mc:Fallback>
        </mc:AlternateContent>
        <p:grpSp>
          <p:nvGrpSpPr>
            <p:cNvPr id="22" name="Group 21">
              <a:extLst>
                <a:ext uri="{FF2B5EF4-FFF2-40B4-BE49-F238E27FC236}">
                  <a16:creationId xmlns="" xmlns:a16="http://schemas.microsoft.com/office/drawing/2014/main" id="{203A4D2B-2BEF-FC46-B8BE-CB2B553B5DF4}"/>
                </a:ext>
              </a:extLst>
            </p:cNvPr>
            <p:cNvGrpSpPr/>
            <p:nvPr/>
          </p:nvGrpSpPr>
          <p:grpSpPr>
            <a:xfrm>
              <a:off x="7428078" y="2018942"/>
              <a:ext cx="573106" cy="3489117"/>
              <a:chOff x="7428078" y="2018942"/>
              <a:chExt cx="573106" cy="3489117"/>
            </a:xfrm>
          </p:grpSpPr>
          <p:sp>
            <p:nvSpPr>
              <p:cNvPr id="3" name="Oval 2">
                <a:extLst>
                  <a:ext uri="{FF2B5EF4-FFF2-40B4-BE49-F238E27FC236}">
                    <a16:creationId xmlns="" xmlns:a16="http://schemas.microsoft.com/office/drawing/2014/main" id="{FB94280D-BC2F-A747-A334-DCD560BD78EA}"/>
                  </a:ext>
                </a:extLst>
              </p:cNvPr>
              <p:cNvSpPr/>
              <p:nvPr/>
            </p:nvSpPr>
            <p:spPr>
              <a:xfrm>
                <a:off x="7628351" y="5035463"/>
                <a:ext cx="114130" cy="109728"/>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 xmlns:a16="http://schemas.microsoft.com/office/drawing/2014/main" id="{914D6FD4-23DF-4546-8FA3-862622CEABB7}"/>
                  </a:ext>
                </a:extLst>
              </p:cNvPr>
              <p:cNvGrpSpPr/>
              <p:nvPr/>
            </p:nvGrpSpPr>
            <p:grpSpPr>
              <a:xfrm>
                <a:off x="7428078" y="2018942"/>
                <a:ext cx="573106" cy="3489117"/>
                <a:chOff x="7428078" y="2131956"/>
                <a:chExt cx="573106" cy="3489117"/>
              </a:xfrm>
            </p:grpSpPr>
            <mc:AlternateContent xmlns:mc="http://schemas.openxmlformats.org/markup-compatibility/2006" xmlns:a14="http://schemas.microsoft.com/office/drawing/2010/main">
              <mc:Choice Requires="a14">
                <p:sp>
                  <p:nvSpPr>
                    <p:cNvPr id="7" name="TextBox 6">
                      <a:extLst>
                        <a:ext uri="{FF2B5EF4-FFF2-40B4-BE49-F238E27FC236}">
                          <a16:creationId xmlns="" xmlns:a16="http://schemas.microsoft.com/office/drawing/2014/main" id="{0731E38F-93F2-A649-AC80-6DF519DB7D80}"/>
                        </a:ext>
                      </a:extLst>
                    </p:cNvPr>
                    <p:cNvSpPr txBox="1"/>
                    <p:nvPr/>
                  </p:nvSpPr>
                  <p:spPr>
                    <a:xfrm>
                      <a:off x="7428078" y="5130874"/>
                      <a:ext cx="573106" cy="4901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charset="0"/>
                                    <a:ea typeface="Karla" pitchFamily="2" charset="0"/>
                                  </a:rPr>
                                </m:ctrlPr>
                              </m:sSubPr>
                              <m:e>
                                <m:r>
                                  <a:rPr lang="en-US" sz="2400" b="0" i="1" smtClean="0">
                                    <a:latin typeface="Cambria Math" panose="02040503050406030204" pitchFamily="18" charset="0"/>
                                    <a:ea typeface="Karla" pitchFamily="2" charset="0"/>
                                  </a:rPr>
                                  <m:t>𝑥</m:t>
                                </m:r>
                              </m:e>
                              <m:sub>
                                <m:r>
                                  <a:rPr lang="en-US" sz="2400" b="0" i="1" smtClean="0">
                                    <a:latin typeface="Cambria Math" charset="0"/>
                                    <a:ea typeface="Karla" pitchFamily="2" charset="0"/>
                                  </a:rPr>
                                  <m:t>𝑞</m:t>
                                </m:r>
                              </m:sub>
                            </m:sSub>
                          </m:oMath>
                        </m:oMathPara>
                      </a14:m>
                      <a:endParaRPr lang="en-US" sz="2400" dirty="0">
                        <a:latin typeface="Karla" pitchFamily="2" charset="0"/>
                        <a:ea typeface="Karla" pitchFamily="2" charset="0"/>
                      </a:endParaRPr>
                    </a:p>
                  </p:txBody>
                </p:sp>
              </mc:Choice>
              <mc:Fallback xmlns="">
                <p:sp>
                  <p:nvSpPr>
                    <p:cNvPr id="7" name="TextBox 6">
                      <a:extLst>
                        <a:ext uri="{FF2B5EF4-FFF2-40B4-BE49-F238E27FC236}">
                          <a16:creationId xmlns:a16="http://schemas.microsoft.com/office/drawing/2014/main" xmlns:a14="http://schemas.microsoft.com/office/drawing/2010/main" xmlns="" id="{0731E38F-93F2-A649-AC80-6DF519DB7D80}"/>
                        </a:ext>
                      </a:extLst>
                    </p:cNvPr>
                    <p:cNvSpPr txBox="1">
                      <a:spLocks noRot="1" noChangeAspect="1" noMove="1" noResize="1" noEditPoints="1" noAdjustHandles="1" noChangeArrowheads="1" noChangeShapeType="1" noTextEdit="1"/>
                    </p:cNvSpPr>
                    <p:nvPr/>
                  </p:nvSpPr>
                  <p:spPr>
                    <a:xfrm>
                      <a:off x="7428078" y="5130874"/>
                      <a:ext cx="573106" cy="490199"/>
                    </a:xfrm>
                    <a:prstGeom prst="rect">
                      <a:avLst/>
                    </a:prstGeom>
                    <a:blipFill rotWithShape="0">
                      <a:blip r:embed="rId5"/>
                      <a:stretch>
                        <a:fillRect b="-6173"/>
                      </a:stretch>
                    </a:blipFill>
                  </p:spPr>
                  <p:txBody>
                    <a:bodyPr/>
                    <a:lstStyle/>
                    <a:p>
                      <a:r>
                        <a:rPr lang="en-US">
                          <a:noFill/>
                        </a:rPr>
                        <a:t> </a:t>
                      </a:r>
                    </a:p>
                  </p:txBody>
                </p:sp>
              </mc:Fallback>
            </mc:AlternateContent>
            <p:sp>
              <p:nvSpPr>
                <p:cNvPr id="6" name="Freeform 5"/>
                <p:cNvSpPr/>
                <p:nvPr/>
              </p:nvSpPr>
              <p:spPr>
                <a:xfrm>
                  <a:off x="7665929" y="2131956"/>
                  <a:ext cx="50104" cy="3006247"/>
                </a:xfrm>
                <a:custGeom>
                  <a:avLst/>
                  <a:gdLst>
                    <a:gd name="connsiteX0" fmla="*/ 37578 w 50104"/>
                    <a:gd name="connsiteY0" fmla="*/ 3006247 h 3006247"/>
                    <a:gd name="connsiteX1" fmla="*/ 50104 w 50104"/>
                    <a:gd name="connsiteY1" fmla="*/ 814192 h 3006247"/>
                    <a:gd name="connsiteX2" fmla="*/ 37578 w 50104"/>
                    <a:gd name="connsiteY2" fmla="*/ 751562 h 3006247"/>
                    <a:gd name="connsiteX3" fmla="*/ 25052 w 50104"/>
                    <a:gd name="connsiteY3" fmla="*/ 613776 h 3006247"/>
                    <a:gd name="connsiteX4" fmla="*/ 12526 w 50104"/>
                    <a:gd name="connsiteY4" fmla="*/ 513568 h 3006247"/>
                    <a:gd name="connsiteX5" fmla="*/ 0 w 50104"/>
                    <a:gd name="connsiteY5" fmla="*/ 162839 h 3006247"/>
                    <a:gd name="connsiteX6" fmla="*/ 12526 w 50104"/>
                    <a:gd name="connsiteY6" fmla="*/ 112735 h 3006247"/>
                    <a:gd name="connsiteX7" fmla="*/ 12526 w 50104"/>
                    <a:gd name="connsiteY7" fmla="*/ 0 h 300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04" h="3006247">
                      <a:moveTo>
                        <a:pt x="37578" y="3006247"/>
                      </a:moveTo>
                      <a:cubicBezTo>
                        <a:pt x="41753" y="2275562"/>
                        <a:pt x="50104" y="1544889"/>
                        <a:pt x="50104" y="814192"/>
                      </a:cubicBezTo>
                      <a:cubicBezTo>
                        <a:pt x="50104" y="792902"/>
                        <a:pt x="40219" y="772688"/>
                        <a:pt x="37578" y="751562"/>
                      </a:cubicBezTo>
                      <a:cubicBezTo>
                        <a:pt x="31858" y="705800"/>
                        <a:pt x="29880" y="659641"/>
                        <a:pt x="25052" y="613776"/>
                      </a:cubicBezTo>
                      <a:cubicBezTo>
                        <a:pt x="21528" y="580298"/>
                        <a:pt x="16701" y="546971"/>
                        <a:pt x="12526" y="513568"/>
                      </a:cubicBezTo>
                      <a:cubicBezTo>
                        <a:pt x="8351" y="396658"/>
                        <a:pt x="0" y="279823"/>
                        <a:pt x="0" y="162839"/>
                      </a:cubicBezTo>
                      <a:cubicBezTo>
                        <a:pt x="0" y="145624"/>
                        <a:pt x="11206" y="129900"/>
                        <a:pt x="12526" y="112735"/>
                      </a:cubicBezTo>
                      <a:cubicBezTo>
                        <a:pt x="15408" y="75267"/>
                        <a:pt x="12526" y="37578"/>
                        <a:pt x="12526" y="0"/>
                      </a:cubicBezTo>
                    </a:path>
                  </a:pathLst>
                </a:custGeom>
                <a:solidFill>
                  <a:srgbClr val="F9F9F9"/>
                </a:solidFill>
                <a:effectLst>
                  <a:outerShdw blurRad="40000" dist="23000" dir="5400000" rotWithShape="0">
                    <a:schemeClr val="tx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grpSp>
        <p:nvGrpSpPr>
          <p:cNvPr id="21" name="Group 20">
            <a:extLst>
              <a:ext uri="{FF2B5EF4-FFF2-40B4-BE49-F238E27FC236}">
                <a16:creationId xmlns="" xmlns:a16="http://schemas.microsoft.com/office/drawing/2014/main" id="{F8CF77CA-E6D2-0C4D-B979-24ED101EC170}"/>
              </a:ext>
            </a:extLst>
          </p:cNvPr>
          <p:cNvGrpSpPr/>
          <p:nvPr/>
        </p:nvGrpSpPr>
        <p:grpSpPr>
          <a:xfrm>
            <a:off x="7219028" y="3413421"/>
            <a:ext cx="3908903" cy="1374497"/>
            <a:chOff x="7219028" y="3413421"/>
            <a:chExt cx="3908903" cy="1374497"/>
          </a:xfrm>
        </p:grpSpPr>
        <p:sp>
          <p:nvSpPr>
            <p:cNvPr id="29" name="5-Point Star 28"/>
            <p:cNvSpPr/>
            <p:nvPr/>
          </p:nvSpPr>
          <p:spPr>
            <a:xfrm>
              <a:off x="7628351" y="3532484"/>
              <a:ext cx="200417" cy="221711"/>
            </a:xfrm>
            <a:prstGeom prst="star5">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 xmlns:a16="http://schemas.microsoft.com/office/drawing/2014/main" id="{A57C4E67-F7BA-1B4F-9CA5-15165EE834F1}"/>
                    </a:ext>
                  </a:extLst>
                </p:cNvPr>
                <p:cNvSpPr txBox="1"/>
                <p:nvPr/>
              </p:nvSpPr>
              <p:spPr>
                <a:xfrm>
                  <a:off x="9473183" y="4397170"/>
                  <a:ext cx="1654748" cy="390748"/>
                </a:xfrm>
                <a:prstGeom prst="rect">
                  <a:avLst/>
                </a:prstGeom>
                <a:noFill/>
              </p:spPr>
              <p:txBody>
                <a:bodyPr wrap="none" rtlCol="0">
                  <a:spAutoFit/>
                </a:bodyPr>
                <a:lstStyle/>
                <a:p>
                  <a:r>
                    <a:rPr lang="en-US" dirty="0">
                      <a:ea typeface="Karla" charset="0"/>
                    </a:rPr>
                    <a:t>Predict </a:t>
                  </a:r>
                  <a14:m>
                    <m:oMath xmlns:m="http://schemas.openxmlformats.org/officeDocument/2006/math">
                      <m:sSub>
                        <m:sSubPr>
                          <m:ctrlPr>
                            <a:rPr lang="en-US" i="1" smtClean="0">
                              <a:latin typeface="Cambria Math" charset="0"/>
                              <a:ea typeface="Karla" charset="0"/>
                            </a:rPr>
                          </m:ctrlPr>
                        </m:sSubPr>
                        <m:e>
                          <m:acc>
                            <m:accPr>
                              <m:chr m:val="̂"/>
                              <m:ctrlPr>
                                <a:rPr lang="en-US" i="1">
                                  <a:latin typeface="Cambria Math" charset="0"/>
                                  <a:ea typeface="Karla" charset="0"/>
                                </a:rPr>
                              </m:ctrlPr>
                            </m:accPr>
                            <m:e>
                              <m:r>
                                <a:rPr lang="en-US" b="0" i="1" smtClean="0">
                                  <a:latin typeface="Cambria Math" charset="0"/>
                                  <a:ea typeface="Karla" charset="0"/>
                                </a:rPr>
                                <m:t>𝑦</m:t>
                              </m:r>
                            </m:e>
                          </m:acc>
                        </m:e>
                        <m:sub>
                          <m:r>
                            <a:rPr lang="en-US" b="0" i="1" smtClean="0">
                              <a:latin typeface="Cambria Math" charset="0"/>
                              <a:ea typeface="Karla" charset="0"/>
                            </a:rPr>
                            <m:t>𝑞</m:t>
                          </m:r>
                        </m:sub>
                      </m:sSub>
                      <m:r>
                        <a:rPr lang="en-US" b="0" i="1" smtClean="0">
                          <a:latin typeface="Cambria Math" panose="02040503050406030204" pitchFamily="18" charset="0"/>
                          <a:ea typeface="Karla" charset="0"/>
                        </a:rPr>
                        <m:t>=</m:t>
                      </m:r>
                      <m:sSub>
                        <m:sSubPr>
                          <m:ctrlPr>
                            <a:rPr lang="en-US" i="1">
                              <a:latin typeface="Cambria Math" charset="0"/>
                              <a:ea typeface="Karla" charset="0"/>
                            </a:rPr>
                          </m:ctrlPr>
                        </m:sSubPr>
                        <m:e>
                          <m:r>
                            <a:rPr lang="en-US" b="0" i="1" smtClean="0">
                              <a:latin typeface="Cambria Math" charset="0"/>
                              <a:ea typeface="Karla" charset="0"/>
                            </a:rPr>
                            <m:t>𝑦</m:t>
                          </m:r>
                        </m:e>
                        <m:sub>
                          <m:r>
                            <a:rPr lang="en-US" b="0" i="1" smtClean="0">
                              <a:latin typeface="Cambria Math" charset="0"/>
                              <a:ea typeface="Karla" charset="0"/>
                            </a:rPr>
                            <m:t>𝑝</m:t>
                          </m:r>
                        </m:sub>
                      </m:sSub>
                    </m:oMath>
                  </a14:m>
                  <a:endParaRPr lang="en-US" dirty="0"/>
                </a:p>
              </p:txBody>
            </p:sp>
          </mc:Choice>
          <mc:Fallback xmlns="">
            <p:sp>
              <p:nvSpPr>
                <p:cNvPr id="18" name="TextBox 17">
                  <a:extLst>
                    <a:ext uri="{FF2B5EF4-FFF2-40B4-BE49-F238E27FC236}">
                      <a16:creationId xmlns:a16="http://schemas.microsoft.com/office/drawing/2014/main" xmlns:a14="http://schemas.microsoft.com/office/drawing/2010/main" xmlns="" id="{A57C4E67-F7BA-1B4F-9CA5-15165EE834F1}"/>
                    </a:ext>
                  </a:extLst>
                </p:cNvPr>
                <p:cNvSpPr txBox="1">
                  <a:spLocks noRot="1" noChangeAspect="1" noMove="1" noResize="1" noEditPoints="1" noAdjustHandles="1" noChangeArrowheads="1" noChangeShapeType="1" noTextEdit="1"/>
                </p:cNvSpPr>
                <p:nvPr/>
              </p:nvSpPr>
              <p:spPr>
                <a:xfrm>
                  <a:off x="9473183" y="4397170"/>
                  <a:ext cx="1654748" cy="390748"/>
                </a:xfrm>
                <a:prstGeom prst="rect">
                  <a:avLst/>
                </a:prstGeom>
                <a:blipFill rotWithShape="0">
                  <a:blip r:embed="rId6"/>
                  <a:stretch>
                    <a:fillRect l="-2952" t="-6250" b="-203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 xmlns:a16="http://schemas.microsoft.com/office/drawing/2014/main" id="{04DD8431-5EE5-D94C-BBAF-83030708D12D}"/>
                    </a:ext>
                  </a:extLst>
                </p:cNvPr>
                <p:cNvSpPr/>
                <p:nvPr/>
              </p:nvSpPr>
              <p:spPr>
                <a:xfrm>
                  <a:off x="7219028" y="3413421"/>
                  <a:ext cx="462755"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ea typeface="Karla" charset="0"/>
                              </a:rPr>
                            </m:ctrlPr>
                          </m:sSubPr>
                          <m:e>
                            <m:acc>
                              <m:accPr>
                                <m:chr m:val="̂"/>
                                <m:ctrlPr>
                                  <a:rPr lang="en-US" i="1">
                                    <a:latin typeface="Cambria Math" charset="0"/>
                                    <a:ea typeface="Karla" charset="0"/>
                                  </a:rPr>
                                </m:ctrlPr>
                              </m:accPr>
                              <m:e>
                                <m:r>
                                  <a:rPr lang="en-US" i="1">
                                    <a:latin typeface="Cambria Math" charset="0"/>
                                    <a:ea typeface="Karla" charset="0"/>
                                  </a:rPr>
                                  <m:t>𝑦</m:t>
                                </m:r>
                              </m:e>
                            </m:acc>
                          </m:e>
                          <m:sub>
                            <m:r>
                              <a:rPr lang="en-US" i="1">
                                <a:latin typeface="Cambria Math" charset="0"/>
                                <a:ea typeface="Karla" charset="0"/>
                              </a:rPr>
                              <m:t>𝑞</m:t>
                            </m:r>
                          </m:sub>
                        </m:sSub>
                      </m:oMath>
                    </m:oMathPara>
                  </a14:m>
                  <a:endParaRPr lang="en-US" dirty="0"/>
                </a:p>
              </p:txBody>
            </p:sp>
          </mc:Choice>
          <mc:Fallback xmlns="">
            <p:sp>
              <p:nvSpPr>
                <p:cNvPr id="19" name="Rectangle 18">
                  <a:extLst>
                    <a:ext uri="{FF2B5EF4-FFF2-40B4-BE49-F238E27FC236}">
                      <a16:creationId xmlns:a16="http://schemas.microsoft.com/office/drawing/2014/main" xmlns:a14="http://schemas.microsoft.com/office/drawing/2010/main" xmlns="" id="{04DD8431-5EE5-D94C-BBAF-83030708D12D}"/>
                    </a:ext>
                  </a:extLst>
                </p:cNvPr>
                <p:cNvSpPr>
                  <a:spLocks noRot="1" noChangeAspect="1" noMove="1" noResize="1" noEditPoints="1" noAdjustHandles="1" noChangeArrowheads="1" noChangeShapeType="1" noTextEdit="1"/>
                </p:cNvSpPr>
                <p:nvPr/>
              </p:nvSpPr>
              <p:spPr>
                <a:xfrm>
                  <a:off x="7219028" y="3413421"/>
                  <a:ext cx="462755" cy="390748"/>
                </a:xfrm>
                <a:prstGeom prst="rect">
                  <a:avLst/>
                </a:prstGeom>
                <a:blipFill rotWithShape="0">
                  <a:blip r:embed="rId7"/>
                  <a:stretch>
                    <a:fillRect t="-1563" r="-14474" b="-3125"/>
                  </a:stretch>
                </a:blipFill>
              </p:spPr>
              <p:txBody>
                <a:bodyPr/>
                <a:lstStyle/>
                <a:p>
                  <a:r>
                    <a:rPr lang="en-US">
                      <a:noFill/>
                    </a:rPr>
                    <a:t> </a:t>
                  </a:r>
                </a:p>
              </p:txBody>
            </p:sp>
          </mc:Fallback>
        </mc:AlternateContent>
      </p:grpSp>
      <p:grpSp>
        <p:nvGrpSpPr>
          <p:cNvPr id="26" name="Group 25">
            <a:extLst>
              <a:ext uri="{FF2B5EF4-FFF2-40B4-BE49-F238E27FC236}">
                <a16:creationId xmlns="" xmlns:a16="http://schemas.microsoft.com/office/drawing/2014/main" id="{9F040EF2-ACF6-A745-887C-84FC55FB1159}"/>
              </a:ext>
            </a:extLst>
          </p:cNvPr>
          <p:cNvGrpSpPr/>
          <p:nvPr/>
        </p:nvGrpSpPr>
        <p:grpSpPr>
          <a:xfrm>
            <a:off x="5507915" y="2699766"/>
            <a:ext cx="6060089" cy="1430651"/>
            <a:chOff x="5507915" y="2699766"/>
            <a:chExt cx="6060089" cy="1430651"/>
          </a:xfrm>
        </p:grpSpPr>
        <p:grpSp>
          <p:nvGrpSpPr>
            <p:cNvPr id="15" name="Group 14">
              <a:extLst>
                <a:ext uri="{FF2B5EF4-FFF2-40B4-BE49-F238E27FC236}">
                  <a16:creationId xmlns="" xmlns:a16="http://schemas.microsoft.com/office/drawing/2014/main" id="{23996A04-9B10-CA47-858C-0C31F5B71CEE}"/>
                </a:ext>
              </a:extLst>
            </p:cNvPr>
            <p:cNvGrpSpPr/>
            <p:nvPr/>
          </p:nvGrpSpPr>
          <p:grpSpPr>
            <a:xfrm>
              <a:off x="6601216" y="2699766"/>
              <a:ext cx="4966788" cy="1221745"/>
              <a:chOff x="6601216" y="2781958"/>
              <a:chExt cx="4966788" cy="1221745"/>
            </a:xfrm>
          </p:grpSpPr>
          <p:cxnSp>
            <p:nvCxnSpPr>
              <p:cNvPr id="10" name="Straight Arrow Connector 9"/>
              <p:cNvCxnSpPr/>
              <p:nvPr/>
            </p:nvCxnSpPr>
            <p:spPr>
              <a:xfrm flipH="1">
                <a:off x="6601216" y="3167669"/>
                <a:ext cx="1114120"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742481" y="3750554"/>
                <a:ext cx="47459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 xmlns:a16="http://schemas.microsoft.com/office/drawing/2014/main" id="{C719BBD0-1B95-AA48-9295-5FEB43688998}"/>
                      </a:ext>
                    </a:extLst>
                  </p:cNvPr>
                  <p:cNvSpPr txBox="1"/>
                  <p:nvPr/>
                </p:nvSpPr>
                <p:spPr>
                  <a:xfrm>
                    <a:off x="9472486" y="2781958"/>
                    <a:ext cx="2095518" cy="1221745"/>
                  </a:xfrm>
                  <a:prstGeom prst="rect">
                    <a:avLst/>
                  </a:prstGeom>
                  <a:noFill/>
                </p:spPr>
                <p:txBody>
                  <a:bodyPr wrap="square" rtlCol="0">
                    <a:spAutoFit/>
                  </a:bodyPr>
                  <a:lstStyle/>
                  <a:p>
                    <a:r>
                      <a:rPr lang="en-US" dirty="0">
                        <a:latin typeface="Karla" charset="0"/>
                        <a:ea typeface="Karla" charset="0"/>
                        <a:cs typeface="Karla" charset="0"/>
                      </a:rPr>
                      <a:t>Find distances to all other points </a:t>
                    </a:r>
                    <a14:m>
                      <m:oMath xmlns:m="http://schemas.openxmlformats.org/officeDocument/2006/math">
                        <m:r>
                          <a:rPr lang="en-US" b="0" i="1" smtClean="0">
                            <a:latin typeface="Cambria Math" panose="02040503050406030204" pitchFamily="18" charset="0"/>
                            <a:ea typeface="Karla" charset="0"/>
                            <a:cs typeface="Karla" charset="0"/>
                          </a:rPr>
                          <m:t>𝐷</m:t>
                        </m:r>
                        <m:r>
                          <a:rPr lang="en-US" b="0" i="1" smtClean="0">
                            <a:latin typeface="Cambria Math" panose="02040503050406030204" pitchFamily="18" charset="0"/>
                            <a:ea typeface="Karla" charset="0"/>
                            <a:cs typeface="Karla" charset="0"/>
                          </a:rPr>
                          <m:t>(</m:t>
                        </m:r>
                        <m:sSub>
                          <m:sSubPr>
                            <m:ctrlPr>
                              <a:rPr lang="en-US" b="0" i="1" smtClean="0">
                                <a:latin typeface="Cambria Math" charset="0"/>
                                <a:ea typeface="Karla" charset="0"/>
                                <a:cs typeface="Karla" charset="0"/>
                              </a:rPr>
                            </m:ctrlPr>
                          </m:sSubPr>
                          <m:e>
                            <m:r>
                              <a:rPr lang="en-US" b="0" i="1" smtClean="0">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𝑞</m:t>
                            </m:r>
                          </m:sub>
                        </m:sSub>
                        <m:r>
                          <a:rPr lang="en-US" b="0" i="1" smtClean="0">
                            <a:latin typeface="Cambria Math" panose="02040503050406030204" pitchFamily="18" charset="0"/>
                            <a:ea typeface="Karla" charset="0"/>
                            <a:cs typeface="Karla" charset="0"/>
                          </a:rPr>
                          <m:t>,</m:t>
                        </m:r>
                        <m:sSub>
                          <m:sSubPr>
                            <m:ctrlPr>
                              <a:rPr lang="en-US" b="0" i="1" smtClean="0">
                                <a:latin typeface="Cambria Math" charset="0"/>
                                <a:ea typeface="Karla" charset="0"/>
                                <a:cs typeface="Karla" charset="0"/>
                              </a:rPr>
                            </m:ctrlPr>
                          </m:sSubPr>
                          <m:e>
                            <m:r>
                              <a:rPr lang="en-US" b="0" i="1" smtClean="0">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𝑖</m:t>
                            </m:r>
                          </m:sub>
                        </m:sSub>
                        <m:r>
                          <a:rPr lang="en-US" b="0" i="1" smtClean="0">
                            <a:latin typeface="Cambria Math" panose="02040503050406030204" pitchFamily="18" charset="0"/>
                            <a:ea typeface="Karla" charset="0"/>
                            <a:cs typeface="Karla" charset="0"/>
                          </a:rPr>
                          <m:t>)</m:t>
                        </m:r>
                      </m:oMath>
                    </a14:m>
                    <a:endParaRPr lang="en-US" dirty="0">
                      <a:latin typeface="Karla" charset="0"/>
                      <a:ea typeface="Karla" charset="0"/>
                      <a:cs typeface="Karla" charset="0"/>
                    </a:endParaRPr>
                  </a:p>
                  <a:p>
                    <a:endParaRPr lang="en-US" dirty="0">
                      <a:latin typeface="Karla" charset="0"/>
                      <a:ea typeface="Karla" charset="0"/>
                      <a:cs typeface="Karla" charset="0"/>
                    </a:endParaRPr>
                  </a:p>
                </p:txBody>
              </p:sp>
            </mc:Choice>
            <mc:Fallback xmlns="">
              <p:sp>
                <p:nvSpPr>
                  <p:cNvPr id="9" name="TextBox 8">
                    <a:extLst>
                      <a:ext uri="{FF2B5EF4-FFF2-40B4-BE49-F238E27FC236}">
                        <a16:creationId xmlns="" xmlns:a16="http://schemas.microsoft.com/office/drawing/2014/main" xmlns:a14="http://schemas.microsoft.com/office/drawing/2010/main" id="{C719BBD0-1B95-AA48-9295-5FEB43688998}"/>
                      </a:ext>
                    </a:extLst>
                  </p:cNvPr>
                  <p:cNvSpPr txBox="1">
                    <a:spLocks noRot="1" noChangeAspect="1" noMove="1" noResize="1" noEditPoints="1" noAdjustHandles="1" noChangeArrowheads="1" noChangeShapeType="1" noTextEdit="1"/>
                  </p:cNvSpPr>
                  <p:nvPr/>
                </p:nvSpPr>
                <p:spPr>
                  <a:xfrm>
                    <a:off x="9472486" y="2781958"/>
                    <a:ext cx="2095518" cy="1221745"/>
                  </a:xfrm>
                  <a:prstGeom prst="rect">
                    <a:avLst/>
                  </a:prstGeom>
                  <a:blipFill rotWithShape="0">
                    <a:blip r:embed="rId8"/>
                    <a:stretch>
                      <a:fillRect l="-2616" t="-3000" r="-291"/>
                    </a:stretch>
                  </a:blipFill>
                </p:spPr>
                <p:txBody>
                  <a:bodyPr/>
                  <a:lstStyle/>
                  <a:p>
                    <a:r>
                      <a:rPr lang="en-US">
                        <a:noFill/>
                      </a:rPr>
                      <a:t> </a:t>
                    </a:r>
                  </a:p>
                </p:txBody>
              </p:sp>
            </mc:Fallback>
          </mc:AlternateContent>
        </p:grpSp>
        <p:cxnSp>
          <p:nvCxnSpPr>
            <p:cNvPr id="31" name="Straight Arrow Connector 30">
              <a:extLst>
                <a:ext uri="{FF2B5EF4-FFF2-40B4-BE49-F238E27FC236}">
                  <a16:creationId xmlns="" xmlns:a16="http://schemas.microsoft.com/office/drawing/2014/main" id="{25811025-CF39-6F45-98A9-92E5C7B7D5DD}"/>
                </a:ext>
              </a:extLst>
            </p:cNvPr>
            <p:cNvCxnSpPr>
              <a:cxnSpLocks/>
            </p:cNvCxnSpPr>
            <p:nvPr/>
          </p:nvCxnSpPr>
          <p:spPr>
            <a:xfrm flipH="1">
              <a:off x="5507915" y="4130417"/>
              <a:ext cx="218191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7797079" y="3091762"/>
            <a:ext cx="3898431" cy="1831009"/>
            <a:chOff x="7797079" y="3091762"/>
            <a:chExt cx="3898431" cy="1831009"/>
          </a:xfrm>
        </p:grpSpPr>
        <p:grpSp>
          <p:nvGrpSpPr>
            <p:cNvPr id="17" name="Group 16">
              <a:extLst>
                <a:ext uri="{FF2B5EF4-FFF2-40B4-BE49-F238E27FC236}">
                  <a16:creationId xmlns="" xmlns:a16="http://schemas.microsoft.com/office/drawing/2014/main" id="{1D6B86BF-BE0F-2948-BBC2-5B8DF7A859C2}"/>
                </a:ext>
              </a:extLst>
            </p:cNvPr>
            <p:cNvGrpSpPr/>
            <p:nvPr/>
          </p:nvGrpSpPr>
          <p:grpSpPr>
            <a:xfrm>
              <a:off x="8104340" y="3424027"/>
              <a:ext cx="3591170" cy="1498744"/>
              <a:chOff x="8104340" y="3424027"/>
              <a:chExt cx="3591170" cy="1498744"/>
            </a:xfrm>
          </p:grpSpPr>
          <p:sp>
            <p:nvSpPr>
              <p:cNvPr id="28" name="Freeform 27"/>
              <p:cNvSpPr/>
              <p:nvPr/>
            </p:nvSpPr>
            <p:spPr>
              <a:xfrm>
                <a:off x="8104340" y="3494418"/>
                <a:ext cx="375781" cy="426229"/>
              </a:xfrm>
              <a:custGeom>
                <a:avLst/>
                <a:gdLst>
                  <a:gd name="connsiteX0" fmla="*/ 162838 w 375781"/>
                  <a:gd name="connsiteY0" fmla="*/ 344 h 426229"/>
                  <a:gd name="connsiteX1" fmla="*/ 25052 w 375781"/>
                  <a:gd name="connsiteY1" fmla="*/ 37922 h 426229"/>
                  <a:gd name="connsiteX2" fmla="*/ 0 w 375781"/>
                  <a:gd name="connsiteY2" fmla="*/ 75500 h 426229"/>
                  <a:gd name="connsiteX3" fmla="*/ 37578 w 375781"/>
                  <a:gd name="connsiteY3" fmla="*/ 313494 h 426229"/>
                  <a:gd name="connsiteX4" fmla="*/ 75156 w 375781"/>
                  <a:gd name="connsiteY4" fmla="*/ 351072 h 426229"/>
                  <a:gd name="connsiteX5" fmla="*/ 100208 w 375781"/>
                  <a:gd name="connsiteY5" fmla="*/ 388650 h 426229"/>
                  <a:gd name="connsiteX6" fmla="*/ 137786 w 375781"/>
                  <a:gd name="connsiteY6" fmla="*/ 401177 h 426229"/>
                  <a:gd name="connsiteX7" fmla="*/ 187890 w 375781"/>
                  <a:gd name="connsiteY7" fmla="*/ 426229 h 426229"/>
                  <a:gd name="connsiteX8" fmla="*/ 338202 w 375781"/>
                  <a:gd name="connsiteY8" fmla="*/ 388650 h 426229"/>
                  <a:gd name="connsiteX9" fmla="*/ 350728 w 375781"/>
                  <a:gd name="connsiteY9" fmla="*/ 351072 h 426229"/>
                  <a:gd name="connsiteX10" fmla="*/ 375781 w 375781"/>
                  <a:gd name="connsiteY10" fmla="*/ 313494 h 426229"/>
                  <a:gd name="connsiteX11" fmla="*/ 363255 w 375781"/>
                  <a:gd name="connsiteY11" fmla="*/ 225812 h 426229"/>
                  <a:gd name="connsiteX12" fmla="*/ 250520 w 375781"/>
                  <a:gd name="connsiteY12" fmla="*/ 125604 h 426229"/>
                  <a:gd name="connsiteX13" fmla="*/ 187890 w 375781"/>
                  <a:gd name="connsiteY13" fmla="*/ 62974 h 426229"/>
                  <a:gd name="connsiteX14" fmla="*/ 162838 w 375781"/>
                  <a:gd name="connsiteY14" fmla="*/ 344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5781" h="426229">
                    <a:moveTo>
                      <a:pt x="162838" y="344"/>
                    </a:moveTo>
                    <a:cubicBezTo>
                      <a:pt x="135698" y="-3831"/>
                      <a:pt x="37235" y="31153"/>
                      <a:pt x="25052" y="37922"/>
                    </a:cubicBezTo>
                    <a:cubicBezTo>
                      <a:pt x="11892" y="45233"/>
                      <a:pt x="8351" y="62974"/>
                      <a:pt x="0" y="75500"/>
                    </a:cubicBezTo>
                    <a:cubicBezTo>
                      <a:pt x="5272" y="149302"/>
                      <a:pt x="-5841" y="244024"/>
                      <a:pt x="37578" y="313494"/>
                    </a:cubicBezTo>
                    <a:cubicBezTo>
                      <a:pt x="46967" y="328516"/>
                      <a:pt x="63815" y="337463"/>
                      <a:pt x="75156" y="351072"/>
                    </a:cubicBezTo>
                    <a:cubicBezTo>
                      <a:pt x="84794" y="362637"/>
                      <a:pt x="88453" y="379245"/>
                      <a:pt x="100208" y="388650"/>
                    </a:cubicBezTo>
                    <a:cubicBezTo>
                      <a:pt x="110518" y="396898"/>
                      <a:pt x="125650" y="395976"/>
                      <a:pt x="137786" y="401177"/>
                    </a:cubicBezTo>
                    <a:cubicBezTo>
                      <a:pt x="154949" y="408533"/>
                      <a:pt x="171189" y="417878"/>
                      <a:pt x="187890" y="426229"/>
                    </a:cubicBezTo>
                    <a:cubicBezTo>
                      <a:pt x="223998" y="421716"/>
                      <a:pt x="303824" y="423029"/>
                      <a:pt x="338202" y="388650"/>
                    </a:cubicBezTo>
                    <a:cubicBezTo>
                      <a:pt x="347538" y="379314"/>
                      <a:pt x="344823" y="362882"/>
                      <a:pt x="350728" y="351072"/>
                    </a:cubicBezTo>
                    <a:cubicBezTo>
                      <a:pt x="357461" y="337607"/>
                      <a:pt x="367430" y="326020"/>
                      <a:pt x="375781" y="313494"/>
                    </a:cubicBezTo>
                    <a:cubicBezTo>
                      <a:pt x="371606" y="284267"/>
                      <a:pt x="376459" y="252219"/>
                      <a:pt x="363255" y="225812"/>
                    </a:cubicBezTo>
                    <a:cubicBezTo>
                      <a:pt x="337190" y="173683"/>
                      <a:pt x="287949" y="163033"/>
                      <a:pt x="250520" y="125604"/>
                    </a:cubicBezTo>
                    <a:cubicBezTo>
                      <a:pt x="167013" y="42097"/>
                      <a:pt x="288098" y="129779"/>
                      <a:pt x="187890" y="62974"/>
                    </a:cubicBezTo>
                    <a:cubicBezTo>
                      <a:pt x="174044" y="21435"/>
                      <a:pt x="189978" y="4519"/>
                      <a:pt x="162838" y="344"/>
                    </a:cubicBezTo>
                    <a:close/>
                  </a:path>
                </a:pathLst>
              </a:cu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 xmlns:a16="http://schemas.microsoft.com/office/drawing/2014/main" id="{41BA71BA-9145-5D40-93DD-F60C475CECD0}"/>
                      </a:ext>
                    </a:extLst>
                  </p:cNvPr>
                  <p:cNvSpPr txBox="1"/>
                  <p:nvPr/>
                </p:nvSpPr>
                <p:spPr>
                  <a:xfrm>
                    <a:off x="9473183" y="3424027"/>
                    <a:ext cx="2222327" cy="1498744"/>
                  </a:xfrm>
                  <a:prstGeom prst="rect">
                    <a:avLst/>
                  </a:prstGeom>
                  <a:noFill/>
                </p:spPr>
                <p:txBody>
                  <a:bodyPr wrap="square" rtlCol="0">
                    <a:spAutoFit/>
                  </a:bodyPr>
                  <a:lstStyle/>
                  <a:p>
                    <a:endParaRPr lang="en-US" dirty="0">
                      <a:latin typeface="Karla" charset="0"/>
                      <a:ea typeface="Karla" charset="0"/>
                      <a:cs typeface="Karla" charset="0"/>
                    </a:endParaRPr>
                  </a:p>
                  <a:p>
                    <a:r>
                      <a:rPr lang="en-US" dirty="0">
                        <a:latin typeface="Karla" charset="0"/>
                        <a:ea typeface="Karla" charset="0"/>
                        <a:cs typeface="Karla" charset="0"/>
                      </a:rPr>
                      <a:t>Find the nearest neighbor, </a:t>
                    </a:r>
                    <a14:m>
                      <m:oMath xmlns:m="http://schemas.openxmlformats.org/officeDocument/2006/math">
                        <m:sSub>
                          <m:sSubPr>
                            <m:ctrlPr>
                              <a:rPr lang="en-US" i="1">
                                <a:latin typeface="Cambria Math" charset="0"/>
                                <a:ea typeface="Karla" charset="0"/>
                                <a:cs typeface="Karla" charset="0"/>
                              </a:rPr>
                            </m:ctrlPr>
                          </m:sSubPr>
                          <m:e>
                            <m:r>
                              <a:rPr lang="en-US" b="0" i="1" smtClean="0">
                                <a:latin typeface="Cambria Math" panose="02040503050406030204" pitchFamily="18" charset="0"/>
                                <a:ea typeface="Karla" charset="0"/>
                                <a:cs typeface="Karla" charset="0"/>
                              </a:rPr>
                              <m:t>(</m:t>
                            </m:r>
                            <m:r>
                              <a:rPr lang="en-US" i="1">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𝑝</m:t>
                            </m:r>
                          </m:sub>
                        </m:sSub>
                        <m:r>
                          <a:rPr lang="en-US" b="0" i="1" smtClean="0">
                            <a:latin typeface="Cambria Math" panose="02040503050406030204" pitchFamily="18" charset="0"/>
                            <a:ea typeface="Karla" charset="0"/>
                            <a:cs typeface="Karla" charset="0"/>
                          </a:rPr>
                          <m:t>,</m:t>
                        </m:r>
                        <m:sSub>
                          <m:sSubPr>
                            <m:ctrlPr>
                              <a:rPr lang="en-US" b="0" i="1" smtClean="0">
                                <a:latin typeface="Cambria Math" charset="0"/>
                                <a:ea typeface="Karla" charset="0"/>
                                <a:cs typeface="Karla" charset="0"/>
                              </a:rPr>
                            </m:ctrlPr>
                          </m:sSubPr>
                          <m:e>
                            <m:r>
                              <a:rPr lang="en-US" b="0" i="1" smtClean="0">
                                <a:latin typeface="Cambria Math" panose="02040503050406030204" pitchFamily="18" charset="0"/>
                                <a:ea typeface="Karla" charset="0"/>
                                <a:cs typeface="Karla" charset="0"/>
                              </a:rPr>
                              <m:t>𝑦</m:t>
                            </m:r>
                          </m:e>
                          <m:sub>
                            <m:r>
                              <a:rPr lang="en-US" b="0" i="1" smtClean="0">
                                <a:latin typeface="Cambria Math" panose="02040503050406030204" pitchFamily="18" charset="0"/>
                                <a:ea typeface="Karla" charset="0"/>
                                <a:cs typeface="Karla" charset="0"/>
                              </a:rPr>
                              <m:t>𝑝</m:t>
                            </m:r>
                          </m:sub>
                        </m:sSub>
                        <m:r>
                          <a:rPr lang="en-US" b="0" i="1" smtClean="0">
                            <a:latin typeface="Cambria Math" panose="02040503050406030204" pitchFamily="18" charset="0"/>
                            <a:ea typeface="Karla" charset="0"/>
                            <a:cs typeface="Karla" charset="0"/>
                          </a:rPr>
                          <m:t>)</m:t>
                        </m:r>
                      </m:oMath>
                    </a14:m>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p:txBody>
              </p:sp>
            </mc:Choice>
            <mc:Fallback xmlns="">
              <p:sp>
                <p:nvSpPr>
                  <p:cNvPr id="14" name="TextBox 13">
                    <a:extLst>
                      <a:ext uri="{FF2B5EF4-FFF2-40B4-BE49-F238E27FC236}">
                        <a16:creationId xmlns="" xmlns:a16="http://schemas.microsoft.com/office/drawing/2014/main" xmlns:a14="http://schemas.microsoft.com/office/drawing/2010/main" id="{41BA71BA-9145-5D40-93DD-F60C475CECD0}"/>
                      </a:ext>
                    </a:extLst>
                  </p:cNvPr>
                  <p:cNvSpPr txBox="1">
                    <a:spLocks noRot="1" noChangeAspect="1" noMove="1" noResize="1" noEditPoints="1" noAdjustHandles="1" noChangeArrowheads="1" noChangeShapeType="1" noTextEdit="1"/>
                  </p:cNvSpPr>
                  <p:nvPr/>
                </p:nvSpPr>
                <p:spPr>
                  <a:xfrm>
                    <a:off x="9473183" y="3424027"/>
                    <a:ext cx="2222327" cy="1498744"/>
                  </a:xfrm>
                  <a:prstGeom prst="rect">
                    <a:avLst/>
                  </a:prstGeom>
                  <a:blipFill rotWithShape="0">
                    <a:blip r:embed="rId9"/>
                    <a:stretch>
                      <a:fillRect l="-2192"/>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p:cNvSpPr txBox="1"/>
                <p:nvPr/>
              </p:nvSpPr>
              <p:spPr>
                <a:xfrm>
                  <a:off x="7797079" y="3091762"/>
                  <a:ext cx="98366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ea typeface="Karla" charset="0"/>
                              </a:rPr>
                            </m:ctrlPr>
                          </m:sSubPr>
                          <m:e>
                            <m:r>
                              <a:rPr lang="en-US" i="1">
                                <a:latin typeface="Cambria Math" charset="0"/>
                                <a:ea typeface="Karla" charset="0"/>
                              </a:rPr>
                              <m:t>(</m:t>
                            </m:r>
                            <m:r>
                              <a:rPr lang="en-US" i="1">
                                <a:latin typeface="Cambria Math" panose="02040503050406030204" pitchFamily="18" charset="0"/>
                                <a:ea typeface="Karla" charset="0"/>
                              </a:rPr>
                              <m:t>𝑥</m:t>
                            </m:r>
                          </m:e>
                          <m:sub>
                            <m:r>
                              <a:rPr lang="en-US" i="1">
                                <a:latin typeface="Cambria Math" charset="0"/>
                                <a:ea typeface="Karla" charset="0"/>
                              </a:rPr>
                              <m:t>𝑝</m:t>
                            </m:r>
                          </m:sub>
                        </m:sSub>
                        <m:r>
                          <a:rPr lang="en-US" i="1">
                            <a:latin typeface="Cambria Math" charset="0"/>
                            <a:ea typeface="Karla" charset="0"/>
                          </a:rPr>
                          <m:t>,</m:t>
                        </m:r>
                        <m:sSub>
                          <m:sSubPr>
                            <m:ctrlPr>
                              <a:rPr lang="en-US" i="1">
                                <a:latin typeface="Cambria Math" charset="0"/>
                                <a:ea typeface="Karla" charset="0"/>
                              </a:rPr>
                            </m:ctrlPr>
                          </m:sSubPr>
                          <m:e>
                            <m:r>
                              <a:rPr lang="en-US" i="1">
                                <a:latin typeface="Cambria Math" charset="0"/>
                                <a:ea typeface="Karla" charset="0"/>
                              </a:rPr>
                              <m:t>𝑦</m:t>
                            </m:r>
                          </m:e>
                          <m:sub>
                            <m:r>
                              <a:rPr lang="en-US" i="1">
                                <a:latin typeface="Cambria Math" charset="0"/>
                                <a:ea typeface="Karla" charset="0"/>
                              </a:rPr>
                              <m:t>𝑝</m:t>
                            </m:r>
                          </m:sub>
                        </m:sSub>
                        <m:r>
                          <a:rPr lang="en-US" i="1">
                            <a:latin typeface="Cambria Math" charset="0"/>
                            <a:ea typeface="Karla" charset="0"/>
                          </a:rPr>
                          <m:t>)</m:t>
                        </m:r>
                      </m:oMath>
                    </m:oMathPara>
                  </a14:m>
                  <a:endParaRPr lang="en-US" dirty="0">
                    <a:latin typeface="Karla" charset="0"/>
                    <a:ea typeface="Karla" charset="0"/>
                    <a:cs typeface="Karla"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7797079" y="3091762"/>
                  <a:ext cx="983667" cy="390748"/>
                </a:xfrm>
                <a:prstGeom prst="rect">
                  <a:avLst/>
                </a:prstGeom>
                <a:blipFill rotWithShape="0">
                  <a:blip r:embed="rId10"/>
                  <a:stretch>
                    <a:fillRect b="-9375"/>
                  </a:stretch>
                </a:blipFill>
              </p:spPr>
              <p:txBody>
                <a:bodyPr/>
                <a:lstStyle/>
                <a:p>
                  <a:r>
                    <a:rPr lang="en-US">
                      <a:noFill/>
                    </a:rPr>
                    <a:t> </a:t>
                  </a:r>
                </a:p>
              </p:txBody>
            </p:sp>
          </mc:Fallback>
        </mc:AlternateContent>
      </p:grpSp>
    </p:spTree>
    <p:extLst>
      <p:ext uri="{BB962C8B-B14F-4D97-AF65-F5344CB8AC3E}">
        <p14:creationId xmlns:p14="http://schemas.microsoft.com/office/powerpoint/2010/main" val="377580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271B87EC-F8C9-904F-817D-FDFFDD5C0592}"/>
              </a:ext>
            </a:extLst>
          </p:cNvPr>
          <p:cNvPicPr>
            <a:picLocks noChangeAspect="1"/>
          </p:cNvPicPr>
          <p:nvPr/>
        </p:nvPicPr>
        <p:blipFill>
          <a:blip r:embed="rId2"/>
          <a:stretch>
            <a:fillRect/>
          </a:stretch>
        </p:blipFill>
        <p:spPr>
          <a:xfrm>
            <a:off x="2615184" y="1463038"/>
            <a:ext cx="6858002" cy="4572001"/>
          </a:xfrm>
          <a:prstGeom prst="rect">
            <a:avLst/>
          </a:prstGeom>
        </p:spPr>
      </p:pic>
      <p:sp>
        <p:nvSpPr>
          <p:cNvPr id="2" name="Title 1"/>
          <p:cNvSpPr>
            <a:spLocks noGrp="1"/>
          </p:cNvSpPr>
          <p:nvPr>
            <p:ph type="title"/>
          </p:nvPr>
        </p:nvSpPr>
        <p:spPr/>
        <p:txBody>
          <a:bodyPr/>
          <a:lstStyle/>
          <a:p>
            <a:r>
              <a:rPr lang="en-US" dirty="0"/>
              <a:t>Simple Prediction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18</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22" name="TextBox 21"/>
              <p:cNvSpPr txBox="1"/>
              <p:nvPr/>
            </p:nvSpPr>
            <p:spPr>
              <a:xfrm>
                <a:off x="655958" y="921765"/>
                <a:ext cx="3554050"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Do the same for “all”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𝑥</m:t>
                    </m:r>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𝑠</m:t>
                    </m:r>
                  </m:oMath>
                </a14:m>
                <a:endParaRPr lang="en-US" sz="2400" dirty="0">
                  <a:solidFill>
                    <a:schemeClr val="tx1">
                      <a:lumMod val="75000"/>
                      <a:lumOff val="25000"/>
                    </a:schemeClr>
                  </a:solidFill>
                  <a:latin typeface="Karla" charset="0"/>
                  <a:ea typeface="Karla" charset="0"/>
                  <a:cs typeface="Karla"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655958" y="921765"/>
                <a:ext cx="3554050" cy="461665"/>
              </a:xfrm>
              <a:prstGeom prst="rect">
                <a:avLst/>
              </a:prstGeom>
              <a:blipFill rotWithShape="0">
                <a:blip r:embed="rId3"/>
                <a:stretch>
                  <a:fillRect l="-2744" t="-10526" b="-28947"/>
                </a:stretch>
              </a:blipFill>
            </p:spPr>
            <p:txBody>
              <a:bodyPr/>
              <a:lstStyle/>
              <a:p>
                <a:r>
                  <a:rPr lang="en-US">
                    <a:noFill/>
                  </a:rPr>
                  <a:t> </a:t>
                </a:r>
              </a:p>
            </p:txBody>
          </p:sp>
        </mc:Fallback>
      </mc:AlternateContent>
    </p:spTree>
    <p:extLst>
      <p:ext uri="{BB962C8B-B14F-4D97-AF65-F5344CB8AC3E}">
        <p14:creationId xmlns:p14="http://schemas.microsoft.com/office/powerpoint/2010/main" val="14677578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a:t>
            </a:r>
            <a:r>
              <a:rPr lang="en-US" dirty="0" smtClean="0"/>
              <a:t>Outline</a:t>
            </a:r>
            <a:endParaRPr lang="en-US" dirty="0"/>
          </a:p>
        </p:txBody>
      </p:sp>
      <p:sp>
        <p:nvSpPr>
          <p:cNvPr id="3" name="Content Placeholder 2"/>
          <p:cNvSpPr>
            <a:spLocks noGrp="1"/>
          </p:cNvSpPr>
          <p:nvPr>
            <p:ph idx="1"/>
          </p:nvPr>
        </p:nvSpPr>
        <p:spPr>
          <a:xfrm>
            <a:off x="833415" y="1177758"/>
            <a:ext cx="4948549" cy="2529269"/>
          </a:xfrm>
          <a:noFill/>
          <a:ln w="12700">
            <a:solidFill>
              <a:schemeClr val="tx1">
                <a:lumMod val="75000"/>
                <a:lumOff val="25000"/>
              </a:schemeClr>
            </a:solidFill>
          </a:ln>
        </p:spPr>
        <p:txBody>
          <a:bodyPr/>
          <a:lstStyle/>
          <a:p>
            <a:pPr>
              <a:spcAft>
                <a:spcPts val="1200"/>
              </a:spcAft>
            </a:pPr>
            <a:r>
              <a:rPr lang="en-US" sz="2000" b="1" dirty="0" smtClean="0"/>
              <a:t>Data</a:t>
            </a:r>
            <a:endParaRPr lang="en-US" sz="2000" b="1" dirty="0"/>
          </a:p>
          <a:p>
            <a:pPr>
              <a:spcAft>
                <a:spcPts val="1200"/>
              </a:spcAft>
            </a:pPr>
            <a:r>
              <a:rPr lang="en-US" sz="2000" b="1" dirty="0"/>
              <a:t>Statistical Modeling I </a:t>
            </a:r>
          </a:p>
          <a:p>
            <a:pPr>
              <a:spcAft>
                <a:spcPts val="1200"/>
              </a:spcAft>
            </a:pPr>
            <a:r>
              <a:rPr lang="en-US" sz="2000" dirty="0"/>
              <a:t>	k-Nearest Neighbors (</a:t>
            </a:r>
            <a:r>
              <a:rPr lang="en-US" sz="2000" dirty="0" err="1"/>
              <a:t>kNN</a:t>
            </a:r>
            <a:r>
              <a:rPr lang="en-US" sz="2000" dirty="0"/>
              <a:t>) </a:t>
            </a:r>
          </a:p>
          <a:p>
            <a:pPr>
              <a:spcAft>
                <a:spcPts val="1200"/>
              </a:spcAft>
            </a:pPr>
            <a:r>
              <a:rPr lang="en-US" sz="2000" b="1" dirty="0"/>
              <a:t>Statistical Modeling II</a:t>
            </a:r>
          </a:p>
          <a:p>
            <a:pPr>
              <a:spcAft>
                <a:spcPts val="1200"/>
              </a:spcAft>
            </a:pPr>
            <a:r>
              <a:rPr lang="en-US" sz="2000" dirty="0"/>
              <a:t>	Linear Regression </a:t>
            </a:r>
            <a:endParaRPr lang="en-US" sz="2000" dirty="0" smtClean="0"/>
          </a:p>
          <a:p>
            <a:pPr>
              <a:spcAft>
                <a:spcPts val="1200"/>
              </a:spcAft>
            </a:pPr>
            <a:endParaRPr lang="en-US" sz="2000" b="1" dirty="0"/>
          </a:p>
          <a:p>
            <a:pPr>
              <a:spcAft>
                <a:spcPts val="1200"/>
              </a:spcAft>
            </a:pPr>
            <a:endParaRPr lang="en-US" sz="2000" dirty="0"/>
          </a:p>
          <a:p>
            <a:pPr>
              <a:spcAft>
                <a:spcPts val="1200"/>
              </a:spcAft>
            </a:pPr>
            <a:endParaRPr lang="en-US" sz="2000" dirty="0"/>
          </a:p>
        </p:txBody>
      </p:sp>
      <p:sp>
        <p:nvSpPr>
          <p:cNvPr id="4" name="Slide Number Placeholder 3"/>
          <p:cNvSpPr>
            <a:spLocks noGrp="1"/>
          </p:cNvSpPr>
          <p:nvPr>
            <p:ph type="sldNum" sz="quarter" idx="12"/>
          </p:nvPr>
        </p:nvSpPr>
        <p:spPr/>
        <p:txBody>
          <a:bodyPr/>
          <a:lstStyle/>
          <a:p>
            <a:fld id="{81B7CCDB-6D39-0547-B7B3-C80E39D6513A}" type="slidenum">
              <a:rPr lang="en-US" smtClean="0"/>
              <a:t>1</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 xmlns:a16="http://schemas.microsoft.com/office/drawing/2014/main" id="{91E54E5B-C88E-ED43-B951-CBA664C28785}"/>
                  </a:ext>
                </a:extLst>
              </p:cNvPr>
              <p:cNvSpPr txBox="1">
                <a:spLocks/>
              </p:cNvSpPr>
              <p:nvPr/>
            </p:nvSpPr>
            <p:spPr>
              <a:xfrm>
                <a:off x="5999002" y="1177758"/>
                <a:ext cx="5142512" cy="4674402"/>
              </a:xfrm>
              <a:prstGeom prst="rect">
                <a:avLst/>
              </a:prstGeom>
              <a:ln w="12700">
                <a:solidFill>
                  <a:schemeClr val="tx1">
                    <a:lumMod val="75000"/>
                    <a:lumOff val="25000"/>
                  </a:schemeClr>
                </a:solid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872"/>
                  </a:spcBef>
                  <a:spcAft>
                    <a:spcPts val="1200"/>
                  </a:spcAft>
                </a:pPr>
                <a:r>
                  <a:rPr lang="en-US" sz="2000" b="1" dirty="0"/>
                  <a:t>Model Fitness </a:t>
                </a:r>
              </a:p>
              <a:p>
                <a:pPr>
                  <a:spcBef>
                    <a:spcPts val="0"/>
                  </a:spcBef>
                  <a:spcAft>
                    <a:spcPts val="1200"/>
                  </a:spcAft>
                </a:pPr>
                <a:r>
                  <a:rPr lang="en-US" sz="2000" dirty="0"/>
                  <a:t>	How does the model perform predicting? </a:t>
                </a:r>
                <a:endParaRPr lang="en-US" sz="2000" b="1" dirty="0"/>
              </a:p>
              <a:p>
                <a:pPr>
                  <a:spcBef>
                    <a:spcPts val="1872"/>
                  </a:spcBef>
                  <a:spcAft>
                    <a:spcPts val="1200"/>
                  </a:spcAft>
                </a:pPr>
                <a:r>
                  <a:rPr lang="en-US" sz="2000" b="1" dirty="0"/>
                  <a:t>Comparison of Two Models   </a:t>
                </a:r>
              </a:p>
              <a:p>
                <a:pPr>
                  <a:spcBef>
                    <a:spcPts val="0"/>
                  </a:spcBef>
                  <a:spcAft>
                    <a:spcPts val="1200"/>
                  </a:spcAft>
                </a:pPr>
                <a:r>
                  <a:rPr lang="en-US" sz="2000" dirty="0"/>
                  <a:t>	How do we choose from two different models</a:t>
                </a:r>
                <a:r>
                  <a:rPr lang="en-US" sz="2000" dirty="0" smtClean="0"/>
                  <a:t>?</a:t>
                </a:r>
              </a:p>
              <a:p>
                <a:pPr>
                  <a:spcBef>
                    <a:spcPts val="1872"/>
                  </a:spcBef>
                  <a:spcAft>
                    <a:spcPts val="1200"/>
                  </a:spcAft>
                </a:pPr>
                <a:r>
                  <a:rPr lang="en-US" sz="2000" b="1" dirty="0"/>
                  <a:t>Evaluating Significance of Predictors </a:t>
                </a:r>
              </a:p>
              <a:p>
                <a:pPr>
                  <a:spcBef>
                    <a:spcPts val="0"/>
                  </a:spcBef>
                  <a:spcAft>
                    <a:spcPts val="1200"/>
                  </a:spcAft>
                </a:pPr>
                <a:r>
                  <a:rPr lang="en-US" sz="2000" dirty="0"/>
                  <a:t>	Does the outcome depend on the predictors</a:t>
                </a:r>
                <a:r>
                  <a:rPr lang="en-US" sz="2000" dirty="0" smtClean="0"/>
                  <a:t>?</a:t>
                </a:r>
              </a:p>
              <a:p>
                <a:pPr>
                  <a:spcBef>
                    <a:spcPts val="672"/>
                  </a:spcBef>
                  <a:spcAft>
                    <a:spcPts val="1200"/>
                  </a:spcAft>
                </a:pPr>
                <a:r>
                  <a:rPr lang="en-US" sz="2000" b="1" dirty="0" smtClean="0"/>
                  <a:t>How </a:t>
                </a:r>
                <a:r>
                  <a:rPr lang="en-US" sz="2000" b="1" dirty="0"/>
                  <a:t>well we know </a:t>
                </a:r>
                <a14:m>
                  <m:oMath xmlns:m="http://schemas.openxmlformats.org/officeDocument/2006/math">
                    <m:acc>
                      <m:accPr>
                        <m:chr m:val="̂"/>
                        <m:ctrlPr>
                          <a:rPr lang="en-US" sz="2000" b="1" i="1">
                            <a:latin typeface="Cambria Math" charset="0"/>
                          </a:rPr>
                        </m:ctrlPr>
                      </m:accPr>
                      <m:e>
                        <m:r>
                          <a:rPr lang="en-US" sz="2000" b="1" i="1">
                            <a:latin typeface="Cambria Math" charset="0"/>
                          </a:rPr>
                          <m:t>𝒇</m:t>
                        </m:r>
                      </m:e>
                    </m:acc>
                  </m:oMath>
                </a14:m>
                <a:r>
                  <a:rPr lang="en-US" sz="2000" b="1" dirty="0"/>
                  <a:t> </a:t>
                </a:r>
              </a:p>
            </p:txBody>
          </p:sp>
        </mc:Choice>
        <mc:Fallback xmlns="">
          <p:sp>
            <p:nvSpPr>
              <p:cNvPr id="5" name="Content Placeholder 2">
                <a:extLst>
                  <a:ext uri="{FF2B5EF4-FFF2-40B4-BE49-F238E27FC236}">
                    <a16:creationId xmlns:a16="http://schemas.microsoft.com/office/drawing/2014/main" xmlns="" xmlns:a14="http://schemas.microsoft.com/office/drawing/2010/main" id="{91E54E5B-C88E-ED43-B951-CBA664C28785}"/>
                  </a:ext>
                </a:extLst>
              </p:cNvPr>
              <p:cNvSpPr txBox="1">
                <a:spLocks noRot="1" noChangeAspect="1" noMove="1" noResize="1" noEditPoints="1" noAdjustHandles="1" noChangeArrowheads="1" noChangeShapeType="1" noTextEdit="1"/>
              </p:cNvSpPr>
              <p:nvPr/>
            </p:nvSpPr>
            <p:spPr>
              <a:xfrm>
                <a:off x="5999002" y="1177758"/>
                <a:ext cx="5142512" cy="4674402"/>
              </a:xfrm>
              <a:prstGeom prst="rect">
                <a:avLst/>
              </a:prstGeom>
              <a:blipFill rotWithShape="0">
                <a:blip r:embed="rId2"/>
                <a:stretch>
                  <a:fillRect l="-1064" t="-520" b="-1560"/>
                </a:stretch>
              </a:blipFill>
              <a:ln w="12700">
                <a:solidFill>
                  <a:schemeClr val="tx1">
                    <a:lumMod val="75000"/>
                    <a:lumOff val="25000"/>
                  </a:schemeClr>
                </a:solidFill>
              </a:ln>
            </p:spPr>
            <p:txBody>
              <a:bodyPr/>
              <a:lstStyle/>
              <a:p>
                <a:r>
                  <a:rPr lang="en-US">
                    <a:noFill/>
                  </a:rPr>
                  <a:t> </a:t>
                </a:r>
              </a:p>
            </p:txBody>
          </p:sp>
        </mc:Fallback>
      </mc:AlternateContent>
      <p:sp>
        <p:nvSpPr>
          <p:cNvPr id="6" name="Content Placeholder 2"/>
          <p:cNvSpPr txBox="1">
            <a:spLocks/>
          </p:cNvSpPr>
          <p:nvPr/>
        </p:nvSpPr>
        <p:spPr>
          <a:xfrm>
            <a:off x="833414" y="3871531"/>
            <a:ext cx="4948549" cy="1980629"/>
          </a:xfrm>
          <a:prstGeom prst="rect">
            <a:avLst/>
          </a:prstGeom>
          <a:noFill/>
          <a:ln w="12700">
            <a:solidFill>
              <a:schemeClr val="tx1">
                <a:lumMod val="75000"/>
                <a:lumOff val="25000"/>
              </a:schemeClr>
            </a:solid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200"/>
              </a:spcAft>
            </a:pPr>
            <a:r>
              <a:rPr lang="en-US" sz="2000" b="1" smtClean="0"/>
              <a:t>Bootstrap </a:t>
            </a:r>
            <a:endParaRPr lang="en-US" sz="2000" b="1" dirty="0" smtClean="0"/>
          </a:p>
          <a:p>
            <a:pPr>
              <a:spcAft>
                <a:spcPts val="1200"/>
              </a:spcAft>
            </a:pPr>
            <a:r>
              <a:rPr lang="en-US" sz="2000" b="1" dirty="0" smtClean="0"/>
              <a:t>Standard Errors </a:t>
            </a:r>
          </a:p>
          <a:p>
            <a:pPr>
              <a:spcAft>
                <a:spcPts val="1200"/>
              </a:spcAft>
            </a:pPr>
            <a:r>
              <a:rPr lang="en-US" sz="2000" b="1" dirty="0" smtClean="0"/>
              <a:t>Hypothesis Testing</a:t>
            </a:r>
          </a:p>
          <a:p>
            <a:pPr>
              <a:spcAft>
                <a:spcPts val="1200"/>
              </a:spcAft>
            </a:pPr>
            <a:r>
              <a:rPr lang="en-US" sz="2000" b="1" dirty="0" smtClean="0"/>
              <a:t>Confidence Intervals</a:t>
            </a:r>
          </a:p>
          <a:p>
            <a:pPr>
              <a:spcAft>
                <a:spcPts val="1200"/>
              </a:spcAft>
            </a:pPr>
            <a:endParaRPr lang="en-US" sz="2000" dirty="0" smtClean="0"/>
          </a:p>
          <a:p>
            <a:pPr>
              <a:spcAft>
                <a:spcPts val="1200"/>
              </a:spcAft>
            </a:pPr>
            <a:endParaRPr lang="en-US" sz="2000" dirty="0"/>
          </a:p>
        </p:txBody>
      </p:sp>
    </p:spTree>
    <p:extLst>
      <p:ext uri="{BB962C8B-B14F-4D97-AF65-F5344CB8AC3E}">
        <p14:creationId xmlns:p14="http://schemas.microsoft.com/office/powerpoint/2010/main" val="5841353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 xmlns:a16="http://schemas.microsoft.com/office/drawing/2014/main" id="{085DFFF8-EA9A-AE4A-8D11-94D2F20D0170}"/>
              </a:ext>
            </a:extLst>
          </p:cNvPr>
          <p:cNvPicPr>
            <a:picLocks noChangeAspect="1"/>
          </p:cNvPicPr>
          <p:nvPr/>
        </p:nvPicPr>
        <p:blipFill>
          <a:blip r:embed="rId3"/>
          <a:stretch>
            <a:fillRect/>
          </a:stretch>
        </p:blipFill>
        <p:spPr>
          <a:xfrm>
            <a:off x="2615181" y="1461334"/>
            <a:ext cx="6857999" cy="4571999"/>
          </a:xfrm>
          <a:prstGeom prst="rect">
            <a:avLst/>
          </a:prstGeom>
        </p:spPr>
      </p:pic>
      <p:sp>
        <p:nvSpPr>
          <p:cNvPr id="2" name="Title 1"/>
          <p:cNvSpPr>
            <a:spLocks noGrp="1"/>
          </p:cNvSpPr>
          <p:nvPr>
            <p:ph type="title"/>
          </p:nvPr>
        </p:nvSpPr>
        <p:spPr/>
        <p:txBody>
          <a:bodyPr/>
          <a:lstStyle/>
          <a:p>
            <a:r>
              <a:rPr lang="en-US" dirty="0"/>
              <a:t>Extend the Prediction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19</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grpSp>
        <p:nvGrpSpPr>
          <p:cNvPr id="23" name="Group 22">
            <a:extLst>
              <a:ext uri="{FF2B5EF4-FFF2-40B4-BE49-F238E27FC236}">
                <a16:creationId xmlns="" xmlns:a16="http://schemas.microsoft.com/office/drawing/2014/main" id="{58D39162-75B0-0D4E-BD90-7F73BB12168F}"/>
              </a:ext>
            </a:extLst>
          </p:cNvPr>
          <p:cNvGrpSpPr/>
          <p:nvPr/>
        </p:nvGrpSpPr>
        <p:grpSpPr>
          <a:xfrm>
            <a:off x="7428078" y="1948576"/>
            <a:ext cx="4571159" cy="3559483"/>
            <a:chOff x="7428078" y="1948576"/>
            <a:chExt cx="4571159" cy="3559483"/>
          </a:xfrm>
        </p:grpSpPr>
        <mc:AlternateContent xmlns:mc="http://schemas.openxmlformats.org/markup-compatibility/2006" xmlns:a14="http://schemas.microsoft.com/office/drawing/2010/main">
          <mc:Choice Requires="a14">
            <p:sp>
              <p:nvSpPr>
                <p:cNvPr id="30" name="TextBox 29"/>
                <p:cNvSpPr txBox="1"/>
                <p:nvPr/>
              </p:nvSpPr>
              <p:spPr>
                <a:xfrm>
                  <a:off x="9472486" y="1948576"/>
                  <a:ext cx="2526751" cy="966162"/>
                </a:xfrm>
                <a:prstGeom prst="rect">
                  <a:avLst/>
                </a:prstGeom>
                <a:noFill/>
              </p:spPr>
              <p:txBody>
                <a:bodyPr wrap="square" rtlCol="0">
                  <a:spAutoFit/>
                </a:bodyPr>
                <a:lstStyle/>
                <a:p>
                  <a:r>
                    <a:rPr lang="en-US" dirty="0">
                      <a:latin typeface="Karla" charset="0"/>
                      <a:ea typeface="Karla" charset="0"/>
                      <a:cs typeface="Karla" charset="0"/>
                    </a:rPr>
                    <a:t>What is </a:t>
                  </a:r>
                  <a14:m>
                    <m:oMath xmlns:m="http://schemas.openxmlformats.org/officeDocument/2006/math">
                      <m:sSub>
                        <m:sSubPr>
                          <m:ctrlPr>
                            <a:rPr lang="en-US" i="1">
                              <a:latin typeface="Cambria Math" charset="0"/>
                              <a:ea typeface="Karla" charset="0"/>
                            </a:rPr>
                          </m:ctrlPr>
                        </m:sSubPr>
                        <m:e>
                          <m:acc>
                            <m:accPr>
                              <m:chr m:val="̂"/>
                              <m:ctrlPr>
                                <a:rPr lang="en-US" i="1">
                                  <a:latin typeface="Cambria Math" charset="0"/>
                                  <a:ea typeface="Karla" charset="0"/>
                                </a:rPr>
                              </m:ctrlPr>
                            </m:accPr>
                            <m:e>
                              <m:r>
                                <a:rPr lang="en-US" i="1">
                                  <a:latin typeface="Cambria Math" charset="0"/>
                                  <a:ea typeface="Karla" charset="0"/>
                                </a:rPr>
                                <m:t>𝑦</m:t>
                              </m:r>
                            </m:e>
                          </m:acc>
                        </m:e>
                        <m:sub>
                          <m:r>
                            <a:rPr lang="en-US" i="1">
                              <a:latin typeface="Cambria Math" charset="0"/>
                              <a:ea typeface="Karla" charset="0"/>
                            </a:rPr>
                            <m:t>𝑞</m:t>
                          </m:r>
                        </m:sub>
                      </m:sSub>
                    </m:oMath>
                  </a14:m>
                  <a:r>
                    <a:rPr lang="en-US" dirty="0">
                      <a:latin typeface="Karla" charset="0"/>
                      <a:ea typeface="Karla" charset="0"/>
                      <a:cs typeface="Karla" charset="0"/>
                    </a:rPr>
                    <a:t>at some </a:t>
                  </a:r>
                  <a14:m>
                    <m:oMath xmlns:m="http://schemas.openxmlformats.org/officeDocument/2006/math">
                      <m:sSub>
                        <m:sSubPr>
                          <m:ctrlPr>
                            <a:rPr lang="en-US" i="1">
                              <a:latin typeface="Cambria Math" charset="0"/>
                              <a:ea typeface="Karla" charset="0"/>
                            </a:rPr>
                          </m:ctrlPr>
                        </m:sSubPr>
                        <m:e>
                          <m:r>
                            <a:rPr lang="en-US" b="0" i="1" smtClean="0">
                              <a:latin typeface="Cambria Math" panose="02040503050406030204" pitchFamily="18" charset="0"/>
                              <a:ea typeface="Karla" charset="0"/>
                            </a:rPr>
                            <m:t>𝑥</m:t>
                          </m:r>
                        </m:e>
                        <m:sub>
                          <m:r>
                            <a:rPr lang="en-US" b="0" i="1" smtClean="0">
                              <a:latin typeface="Cambria Math" charset="0"/>
                              <a:ea typeface="Karla" charset="0"/>
                            </a:rPr>
                            <m:t>𝑞</m:t>
                          </m:r>
                          <m:r>
                            <a:rPr lang="en-US" i="1">
                              <a:latin typeface="Cambria Math" panose="02040503050406030204" pitchFamily="18" charset="0"/>
                              <a:ea typeface="Karla" charset="0"/>
                            </a:rPr>
                            <m:t> </m:t>
                          </m:r>
                        </m:sub>
                      </m:sSub>
                    </m:oMath>
                  </a14:m>
                  <a:r>
                    <a:rPr lang="en-US" dirty="0">
                      <a:latin typeface="Karla" charset="0"/>
                      <a:ea typeface="Karla" charset="0"/>
                      <a:cs typeface="Karla" charset="0"/>
                    </a:rPr>
                    <a:t>?</a:t>
                  </a:r>
                </a:p>
                <a:p>
                  <a:endParaRPr lang="en-US" dirty="0">
                    <a:latin typeface="Karla" charset="0"/>
                    <a:ea typeface="Karla" charset="0"/>
                    <a:cs typeface="Karla"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9472486" y="1948576"/>
                  <a:ext cx="2526751" cy="966162"/>
                </a:xfrm>
                <a:prstGeom prst="rect">
                  <a:avLst/>
                </a:prstGeom>
                <a:blipFill rotWithShape="0">
                  <a:blip r:embed="rId4"/>
                  <a:stretch>
                    <a:fillRect l="-2174" t="-3165" b="-5696"/>
                  </a:stretch>
                </a:blipFill>
              </p:spPr>
              <p:txBody>
                <a:bodyPr/>
                <a:lstStyle/>
                <a:p>
                  <a:r>
                    <a:rPr lang="en-US">
                      <a:noFill/>
                    </a:rPr>
                    <a:t> </a:t>
                  </a:r>
                </a:p>
              </p:txBody>
            </p:sp>
          </mc:Fallback>
        </mc:AlternateContent>
        <p:grpSp>
          <p:nvGrpSpPr>
            <p:cNvPr id="22" name="Group 21">
              <a:extLst>
                <a:ext uri="{FF2B5EF4-FFF2-40B4-BE49-F238E27FC236}">
                  <a16:creationId xmlns="" xmlns:a16="http://schemas.microsoft.com/office/drawing/2014/main" id="{203A4D2B-2BEF-FC46-B8BE-CB2B553B5DF4}"/>
                </a:ext>
              </a:extLst>
            </p:cNvPr>
            <p:cNvGrpSpPr/>
            <p:nvPr/>
          </p:nvGrpSpPr>
          <p:grpSpPr>
            <a:xfrm>
              <a:off x="7428078" y="2018942"/>
              <a:ext cx="573106" cy="3489117"/>
              <a:chOff x="7428078" y="2018942"/>
              <a:chExt cx="573106" cy="3489117"/>
            </a:xfrm>
          </p:grpSpPr>
          <p:sp>
            <p:nvSpPr>
              <p:cNvPr id="3" name="Oval 2">
                <a:extLst>
                  <a:ext uri="{FF2B5EF4-FFF2-40B4-BE49-F238E27FC236}">
                    <a16:creationId xmlns="" xmlns:a16="http://schemas.microsoft.com/office/drawing/2014/main" id="{FB94280D-BC2F-A747-A334-DCD560BD78EA}"/>
                  </a:ext>
                </a:extLst>
              </p:cNvPr>
              <p:cNvSpPr/>
              <p:nvPr/>
            </p:nvSpPr>
            <p:spPr>
              <a:xfrm>
                <a:off x="7628351" y="5035463"/>
                <a:ext cx="114130" cy="109728"/>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 xmlns:a16="http://schemas.microsoft.com/office/drawing/2014/main" id="{914D6FD4-23DF-4546-8FA3-862622CEABB7}"/>
                  </a:ext>
                </a:extLst>
              </p:cNvPr>
              <p:cNvGrpSpPr/>
              <p:nvPr/>
            </p:nvGrpSpPr>
            <p:grpSpPr>
              <a:xfrm>
                <a:off x="7428078" y="2018942"/>
                <a:ext cx="573106" cy="3489117"/>
                <a:chOff x="7428078" y="2131956"/>
                <a:chExt cx="573106" cy="3489117"/>
              </a:xfrm>
            </p:grpSpPr>
            <mc:AlternateContent xmlns:mc="http://schemas.openxmlformats.org/markup-compatibility/2006" xmlns:a14="http://schemas.microsoft.com/office/drawing/2010/main">
              <mc:Choice Requires="a14">
                <p:sp>
                  <p:nvSpPr>
                    <p:cNvPr id="7" name="TextBox 6">
                      <a:extLst>
                        <a:ext uri="{FF2B5EF4-FFF2-40B4-BE49-F238E27FC236}">
                          <a16:creationId xmlns="" xmlns:a16="http://schemas.microsoft.com/office/drawing/2014/main" id="{0731E38F-93F2-A649-AC80-6DF519DB7D80}"/>
                        </a:ext>
                      </a:extLst>
                    </p:cNvPr>
                    <p:cNvSpPr txBox="1"/>
                    <p:nvPr/>
                  </p:nvSpPr>
                  <p:spPr>
                    <a:xfrm>
                      <a:off x="7428078" y="5130874"/>
                      <a:ext cx="573106" cy="4901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charset="0"/>
                                    <a:ea typeface="Karla" pitchFamily="2" charset="0"/>
                                  </a:rPr>
                                </m:ctrlPr>
                              </m:sSubPr>
                              <m:e>
                                <m:r>
                                  <a:rPr lang="en-US" sz="2400" b="0" i="1" smtClean="0">
                                    <a:latin typeface="Cambria Math" panose="02040503050406030204" pitchFamily="18" charset="0"/>
                                    <a:ea typeface="Karla" pitchFamily="2" charset="0"/>
                                  </a:rPr>
                                  <m:t>𝑥</m:t>
                                </m:r>
                              </m:e>
                              <m:sub>
                                <m:r>
                                  <a:rPr lang="en-US" sz="2400" b="0" i="1" smtClean="0">
                                    <a:latin typeface="Cambria Math" charset="0"/>
                                    <a:ea typeface="Karla" pitchFamily="2" charset="0"/>
                                  </a:rPr>
                                  <m:t>𝑞</m:t>
                                </m:r>
                              </m:sub>
                            </m:sSub>
                          </m:oMath>
                        </m:oMathPara>
                      </a14:m>
                      <a:endParaRPr lang="en-US" sz="2400" dirty="0">
                        <a:latin typeface="Karla" pitchFamily="2" charset="0"/>
                        <a:ea typeface="Karla" pitchFamily="2" charset="0"/>
                      </a:endParaRPr>
                    </a:p>
                  </p:txBody>
                </p:sp>
              </mc:Choice>
              <mc:Fallback xmlns="">
                <p:sp>
                  <p:nvSpPr>
                    <p:cNvPr id="7" name="TextBox 6">
                      <a:extLst>
                        <a:ext uri="{FF2B5EF4-FFF2-40B4-BE49-F238E27FC236}">
                          <a16:creationId xmlns:a16="http://schemas.microsoft.com/office/drawing/2014/main" xmlns:a14="http://schemas.microsoft.com/office/drawing/2010/main" xmlns="" id="{0731E38F-93F2-A649-AC80-6DF519DB7D80}"/>
                        </a:ext>
                      </a:extLst>
                    </p:cNvPr>
                    <p:cNvSpPr txBox="1">
                      <a:spLocks noRot="1" noChangeAspect="1" noMove="1" noResize="1" noEditPoints="1" noAdjustHandles="1" noChangeArrowheads="1" noChangeShapeType="1" noTextEdit="1"/>
                    </p:cNvSpPr>
                    <p:nvPr/>
                  </p:nvSpPr>
                  <p:spPr>
                    <a:xfrm>
                      <a:off x="7428078" y="5130874"/>
                      <a:ext cx="573106" cy="490199"/>
                    </a:xfrm>
                    <a:prstGeom prst="rect">
                      <a:avLst/>
                    </a:prstGeom>
                    <a:blipFill rotWithShape="0">
                      <a:blip r:embed="rId5"/>
                      <a:stretch>
                        <a:fillRect b="-6173"/>
                      </a:stretch>
                    </a:blipFill>
                  </p:spPr>
                  <p:txBody>
                    <a:bodyPr/>
                    <a:lstStyle/>
                    <a:p>
                      <a:r>
                        <a:rPr lang="en-US">
                          <a:noFill/>
                        </a:rPr>
                        <a:t> </a:t>
                      </a:r>
                    </a:p>
                  </p:txBody>
                </p:sp>
              </mc:Fallback>
            </mc:AlternateContent>
            <p:sp>
              <p:nvSpPr>
                <p:cNvPr id="6" name="Freeform 5"/>
                <p:cNvSpPr/>
                <p:nvPr/>
              </p:nvSpPr>
              <p:spPr>
                <a:xfrm>
                  <a:off x="7665929" y="2131956"/>
                  <a:ext cx="50104" cy="3006247"/>
                </a:xfrm>
                <a:custGeom>
                  <a:avLst/>
                  <a:gdLst>
                    <a:gd name="connsiteX0" fmla="*/ 37578 w 50104"/>
                    <a:gd name="connsiteY0" fmla="*/ 3006247 h 3006247"/>
                    <a:gd name="connsiteX1" fmla="*/ 50104 w 50104"/>
                    <a:gd name="connsiteY1" fmla="*/ 814192 h 3006247"/>
                    <a:gd name="connsiteX2" fmla="*/ 37578 w 50104"/>
                    <a:gd name="connsiteY2" fmla="*/ 751562 h 3006247"/>
                    <a:gd name="connsiteX3" fmla="*/ 25052 w 50104"/>
                    <a:gd name="connsiteY3" fmla="*/ 613776 h 3006247"/>
                    <a:gd name="connsiteX4" fmla="*/ 12526 w 50104"/>
                    <a:gd name="connsiteY4" fmla="*/ 513568 h 3006247"/>
                    <a:gd name="connsiteX5" fmla="*/ 0 w 50104"/>
                    <a:gd name="connsiteY5" fmla="*/ 162839 h 3006247"/>
                    <a:gd name="connsiteX6" fmla="*/ 12526 w 50104"/>
                    <a:gd name="connsiteY6" fmla="*/ 112735 h 3006247"/>
                    <a:gd name="connsiteX7" fmla="*/ 12526 w 50104"/>
                    <a:gd name="connsiteY7" fmla="*/ 0 h 300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04" h="3006247">
                      <a:moveTo>
                        <a:pt x="37578" y="3006247"/>
                      </a:moveTo>
                      <a:cubicBezTo>
                        <a:pt x="41753" y="2275562"/>
                        <a:pt x="50104" y="1544889"/>
                        <a:pt x="50104" y="814192"/>
                      </a:cubicBezTo>
                      <a:cubicBezTo>
                        <a:pt x="50104" y="792902"/>
                        <a:pt x="40219" y="772688"/>
                        <a:pt x="37578" y="751562"/>
                      </a:cubicBezTo>
                      <a:cubicBezTo>
                        <a:pt x="31858" y="705800"/>
                        <a:pt x="29880" y="659641"/>
                        <a:pt x="25052" y="613776"/>
                      </a:cubicBezTo>
                      <a:cubicBezTo>
                        <a:pt x="21528" y="580298"/>
                        <a:pt x="16701" y="546971"/>
                        <a:pt x="12526" y="513568"/>
                      </a:cubicBezTo>
                      <a:cubicBezTo>
                        <a:pt x="8351" y="396658"/>
                        <a:pt x="0" y="279823"/>
                        <a:pt x="0" y="162839"/>
                      </a:cubicBezTo>
                      <a:cubicBezTo>
                        <a:pt x="0" y="145624"/>
                        <a:pt x="11206" y="129900"/>
                        <a:pt x="12526" y="112735"/>
                      </a:cubicBezTo>
                      <a:cubicBezTo>
                        <a:pt x="15408" y="75267"/>
                        <a:pt x="12526" y="37578"/>
                        <a:pt x="12526" y="0"/>
                      </a:cubicBezTo>
                    </a:path>
                  </a:pathLst>
                </a:custGeom>
                <a:solidFill>
                  <a:srgbClr val="F9F9F9"/>
                </a:solidFill>
                <a:effectLst>
                  <a:outerShdw blurRad="40000" dist="23000" dir="5400000" rotWithShape="0">
                    <a:schemeClr val="tx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grpSp>
        <p:nvGrpSpPr>
          <p:cNvPr id="21" name="Group 20">
            <a:extLst>
              <a:ext uri="{FF2B5EF4-FFF2-40B4-BE49-F238E27FC236}">
                <a16:creationId xmlns="" xmlns:a16="http://schemas.microsoft.com/office/drawing/2014/main" id="{F8CF77CA-E6D2-0C4D-B979-24ED101EC170}"/>
              </a:ext>
            </a:extLst>
          </p:cNvPr>
          <p:cNvGrpSpPr/>
          <p:nvPr/>
        </p:nvGrpSpPr>
        <p:grpSpPr>
          <a:xfrm>
            <a:off x="7210402" y="3192493"/>
            <a:ext cx="4505647" cy="1825367"/>
            <a:chOff x="7210402" y="3192493"/>
            <a:chExt cx="4505647" cy="1825367"/>
          </a:xfrm>
        </p:grpSpPr>
        <p:sp>
          <p:nvSpPr>
            <p:cNvPr id="29" name="5-Point Star 28"/>
            <p:cNvSpPr/>
            <p:nvPr/>
          </p:nvSpPr>
          <p:spPr>
            <a:xfrm>
              <a:off x="7628351" y="3241396"/>
              <a:ext cx="200417" cy="221711"/>
            </a:xfrm>
            <a:prstGeom prst="star5">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 xmlns:a16="http://schemas.microsoft.com/office/drawing/2014/main" id="{A57C4E67-F7BA-1B4F-9CA5-15165EE834F1}"/>
                    </a:ext>
                  </a:extLst>
                </p:cNvPr>
                <p:cNvSpPr txBox="1"/>
                <p:nvPr/>
              </p:nvSpPr>
              <p:spPr>
                <a:xfrm>
                  <a:off x="9472486" y="4534394"/>
                  <a:ext cx="2243563" cy="483466"/>
                </a:xfrm>
                <a:prstGeom prst="rect">
                  <a:avLst/>
                </a:prstGeom>
                <a:noFill/>
              </p:spPr>
              <p:txBody>
                <a:bodyPr wrap="none" rtlCol="0">
                  <a:spAutoFit/>
                </a:bodyPr>
                <a:lstStyle/>
                <a:p>
                  <a:r>
                    <a:rPr lang="en-US" dirty="0">
                      <a:ea typeface="Karla" charset="0"/>
                    </a:rPr>
                    <a:t>Predict </a:t>
                  </a:r>
                  <a14:m>
                    <m:oMath xmlns:m="http://schemas.openxmlformats.org/officeDocument/2006/math">
                      <m:acc>
                        <m:accPr>
                          <m:chr m:val="̂"/>
                          <m:ctrlPr>
                            <a:rPr lang="en-US" i="1" smtClean="0">
                              <a:latin typeface="Cambria Math" charset="0"/>
                              <a:ea typeface="Karla" charset="0"/>
                            </a:rPr>
                          </m:ctrlPr>
                        </m:accPr>
                        <m:e>
                          <m:sSub>
                            <m:sSubPr>
                              <m:ctrlPr>
                                <a:rPr lang="en-US" i="1">
                                  <a:latin typeface="Cambria Math" charset="0"/>
                                  <a:ea typeface="Karla" charset="0"/>
                                </a:rPr>
                              </m:ctrlPr>
                            </m:sSubPr>
                            <m:e>
                              <m:r>
                                <a:rPr lang="en-US" i="1">
                                  <a:latin typeface="Cambria Math" panose="02040503050406030204" pitchFamily="18" charset="0"/>
                                  <a:ea typeface="Karla" charset="0"/>
                                </a:rPr>
                                <m:t>𝑦</m:t>
                              </m:r>
                            </m:e>
                            <m:sub>
                              <m:r>
                                <a:rPr lang="en-US" b="0" i="1" smtClean="0">
                                  <a:latin typeface="Cambria Math" charset="0"/>
                                  <a:ea typeface="Karla" charset="0"/>
                                </a:rPr>
                                <m:t>𝑞</m:t>
                              </m:r>
                              <m:r>
                                <a:rPr lang="en-US" i="1">
                                  <a:latin typeface="Cambria Math" panose="02040503050406030204" pitchFamily="18" charset="0"/>
                                  <a:ea typeface="Karla" charset="0"/>
                                </a:rPr>
                                <m:t> </m:t>
                              </m:r>
                            </m:sub>
                          </m:sSub>
                        </m:e>
                      </m:acc>
                      <m:r>
                        <a:rPr lang="en-US" b="0" i="1" smtClean="0">
                          <a:latin typeface="Cambria Math" panose="02040503050406030204" pitchFamily="18" charset="0"/>
                          <a:ea typeface="Karla" charset="0"/>
                        </a:rPr>
                        <m:t>=</m:t>
                      </m:r>
                      <m:f>
                        <m:fPr>
                          <m:ctrlPr>
                            <a:rPr lang="mr-IN" b="0" i="1" smtClean="0">
                              <a:latin typeface="Cambria Math" charset="0"/>
                              <a:ea typeface="Karla" charset="0"/>
                            </a:rPr>
                          </m:ctrlPr>
                        </m:fPr>
                        <m:num>
                          <m:r>
                            <a:rPr lang="en-US" b="0" i="1" smtClean="0">
                              <a:latin typeface="Cambria Math" charset="0"/>
                              <a:ea typeface="Karla" charset="0"/>
                            </a:rPr>
                            <m:t>1</m:t>
                          </m:r>
                        </m:num>
                        <m:den>
                          <m:r>
                            <a:rPr lang="en-US" b="0" i="1" smtClean="0">
                              <a:latin typeface="Cambria Math" charset="0"/>
                              <a:ea typeface="Karla" charset="0"/>
                            </a:rPr>
                            <m:t>𝑘</m:t>
                          </m:r>
                        </m:den>
                      </m:f>
                      <m:nary>
                        <m:naryPr>
                          <m:chr m:val="∑"/>
                          <m:ctrlPr>
                            <a:rPr lang="is-IS" b="0" i="1" smtClean="0">
                              <a:latin typeface="Cambria Math" charset="0"/>
                              <a:ea typeface="Karla" charset="0"/>
                            </a:rPr>
                          </m:ctrlPr>
                        </m:naryPr>
                        <m:sub>
                          <m:r>
                            <m:rPr>
                              <m:brk m:alnAt="23"/>
                            </m:rPr>
                            <a:rPr lang="en-US" b="0" i="1" smtClean="0">
                              <a:latin typeface="Cambria Math" charset="0"/>
                              <a:ea typeface="Karla" charset="0"/>
                            </a:rPr>
                            <m:t>𝑖</m:t>
                          </m:r>
                        </m:sub>
                        <m:sup>
                          <m:r>
                            <a:rPr lang="en-US" b="0" i="1" smtClean="0">
                              <a:latin typeface="Cambria Math" charset="0"/>
                              <a:ea typeface="Karla" charset="0"/>
                            </a:rPr>
                            <m:t>𝑘</m:t>
                          </m:r>
                        </m:sup>
                        <m:e>
                          <m:sSub>
                            <m:sSubPr>
                              <m:ctrlPr>
                                <a:rPr lang="en-US" b="0" i="1" smtClean="0">
                                  <a:latin typeface="Cambria Math" charset="0"/>
                                  <a:ea typeface="Karla" charset="0"/>
                                </a:rPr>
                              </m:ctrlPr>
                            </m:sSubPr>
                            <m:e>
                              <m:r>
                                <a:rPr lang="en-US" b="0" i="1" smtClean="0">
                                  <a:latin typeface="Cambria Math" charset="0"/>
                                  <a:ea typeface="Karla" charset="0"/>
                                </a:rPr>
                                <m:t>𝑦</m:t>
                              </m:r>
                            </m:e>
                            <m:sub>
                              <m:sSub>
                                <m:sSubPr>
                                  <m:ctrlPr>
                                    <a:rPr lang="en-US" b="0" i="1" smtClean="0">
                                      <a:latin typeface="Cambria Math" charset="0"/>
                                      <a:ea typeface="Karla" charset="0"/>
                                    </a:rPr>
                                  </m:ctrlPr>
                                </m:sSubPr>
                                <m:e>
                                  <m:r>
                                    <a:rPr lang="en-US" b="0" i="1" smtClean="0">
                                      <a:latin typeface="Cambria Math" charset="0"/>
                                      <a:ea typeface="Karla" charset="0"/>
                                    </a:rPr>
                                    <m:t>𝑞</m:t>
                                  </m:r>
                                </m:e>
                                <m:sub>
                                  <m:r>
                                    <a:rPr lang="en-US" b="0" i="1" smtClean="0">
                                      <a:latin typeface="Cambria Math" charset="0"/>
                                      <a:ea typeface="Karla" charset="0"/>
                                    </a:rPr>
                                    <m:t>𝑖</m:t>
                                  </m:r>
                                </m:sub>
                              </m:sSub>
                            </m:sub>
                          </m:sSub>
                        </m:e>
                      </m:nary>
                    </m:oMath>
                  </a14:m>
                  <a:endParaRPr lang="en-US" dirty="0"/>
                </a:p>
              </p:txBody>
            </p:sp>
          </mc:Choice>
          <mc:Fallback xmlns="">
            <p:sp>
              <p:nvSpPr>
                <p:cNvPr id="18" name="TextBox 17">
                  <a:extLst>
                    <a:ext uri="{FF2B5EF4-FFF2-40B4-BE49-F238E27FC236}">
                      <a16:creationId xmlns:a16="http://schemas.microsoft.com/office/drawing/2014/main" xmlns="" xmlns:a14="http://schemas.microsoft.com/office/drawing/2010/main" id="{A57C4E67-F7BA-1B4F-9CA5-15165EE834F1}"/>
                    </a:ext>
                  </a:extLst>
                </p:cNvPr>
                <p:cNvSpPr txBox="1">
                  <a:spLocks noRot="1" noChangeAspect="1" noMove="1" noResize="1" noEditPoints="1" noAdjustHandles="1" noChangeArrowheads="1" noChangeShapeType="1" noTextEdit="1"/>
                </p:cNvSpPr>
                <p:nvPr/>
              </p:nvSpPr>
              <p:spPr>
                <a:xfrm>
                  <a:off x="9472486" y="4534394"/>
                  <a:ext cx="2243563" cy="483466"/>
                </a:xfrm>
                <a:prstGeom prst="rect">
                  <a:avLst/>
                </a:prstGeom>
                <a:blipFill rotWithShape="0">
                  <a:blip r:embed="rId6"/>
                  <a:stretch>
                    <a:fillRect l="-2446" t="-79747" r="-11957" b="-1316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 xmlns:a16="http://schemas.microsoft.com/office/drawing/2014/main" id="{04DD8431-5EE5-D94C-BBAF-83030708D12D}"/>
                    </a:ext>
                  </a:extLst>
                </p:cNvPr>
                <p:cNvSpPr/>
                <p:nvPr/>
              </p:nvSpPr>
              <p:spPr>
                <a:xfrm>
                  <a:off x="7210402" y="3192493"/>
                  <a:ext cx="462755"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ea typeface="Karla" charset="0"/>
                              </a:rPr>
                            </m:ctrlPr>
                          </m:sSubPr>
                          <m:e>
                            <m:acc>
                              <m:accPr>
                                <m:chr m:val="̂"/>
                                <m:ctrlPr>
                                  <a:rPr lang="en-US" i="1">
                                    <a:latin typeface="Cambria Math" charset="0"/>
                                    <a:ea typeface="Karla" charset="0"/>
                                  </a:rPr>
                                </m:ctrlPr>
                              </m:accPr>
                              <m:e>
                                <m:r>
                                  <a:rPr lang="en-US" i="1">
                                    <a:latin typeface="Cambria Math" charset="0"/>
                                    <a:ea typeface="Karla" charset="0"/>
                                  </a:rPr>
                                  <m:t>𝑦</m:t>
                                </m:r>
                              </m:e>
                            </m:acc>
                          </m:e>
                          <m:sub>
                            <m:r>
                              <a:rPr lang="en-US" i="1">
                                <a:latin typeface="Cambria Math" charset="0"/>
                                <a:ea typeface="Karla" charset="0"/>
                              </a:rPr>
                              <m:t>𝑞</m:t>
                            </m:r>
                          </m:sub>
                        </m:sSub>
                      </m:oMath>
                    </m:oMathPara>
                  </a14:m>
                  <a:endParaRPr lang="en-US" dirty="0"/>
                </a:p>
              </p:txBody>
            </p:sp>
          </mc:Choice>
          <mc:Fallback xmlns="">
            <p:sp>
              <p:nvSpPr>
                <p:cNvPr id="19" name="Rectangle 18">
                  <a:extLst>
                    <a:ext uri="{FF2B5EF4-FFF2-40B4-BE49-F238E27FC236}">
                      <a16:creationId xmlns:a16="http://schemas.microsoft.com/office/drawing/2014/main" xmlns:a14="http://schemas.microsoft.com/office/drawing/2010/main" xmlns="" id="{04DD8431-5EE5-D94C-BBAF-83030708D12D}"/>
                    </a:ext>
                  </a:extLst>
                </p:cNvPr>
                <p:cNvSpPr>
                  <a:spLocks noRot="1" noChangeAspect="1" noMove="1" noResize="1" noEditPoints="1" noAdjustHandles="1" noChangeArrowheads="1" noChangeShapeType="1" noTextEdit="1"/>
                </p:cNvSpPr>
                <p:nvPr/>
              </p:nvSpPr>
              <p:spPr>
                <a:xfrm>
                  <a:off x="7210402" y="3192493"/>
                  <a:ext cx="462755" cy="390748"/>
                </a:xfrm>
                <a:prstGeom prst="rect">
                  <a:avLst/>
                </a:prstGeom>
                <a:blipFill rotWithShape="0">
                  <a:blip r:embed="rId7"/>
                  <a:stretch>
                    <a:fillRect t="-1563" r="-13158" b="-3125"/>
                  </a:stretch>
                </a:blipFill>
              </p:spPr>
              <p:txBody>
                <a:bodyPr/>
                <a:lstStyle/>
                <a:p>
                  <a:r>
                    <a:rPr lang="en-US">
                      <a:noFill/>
                    </a:rPr>
                    <a:t> </a:t>
                  </a:r>
                </a:p>
              </p:txBody>
            </p:sp>
          </mc:Fallback>
        </mc:AlternateContent>
      </p:grpSp>
      <p:grpSp>
        <p:nvGrpSpPr>
          <p:cNvPr id="26" name="Group 25">
            <a:extLst>
              <a:ext uri="{FF2B5EF4-FFF2-40B4-BE49-F238E27FC236}">
                <a16:creationId xmlns="" xmlns:a16="http://schemas.microsoft.com/office/drawing/2014/main" id="{9F040EF2-ACF6-A745-887C-84FC55FB1159}"/>
              </a:ext>
            </a:extLst>
          </p:cNvPr>
          <p:cNvGrpSpPr/>
          <p:nvPr/>
        </p:nvGrpSpPr>
        <p:grpSpPr>
          <a:xfrm>
            <a:off x="5507915" y="2699766"/>
            <a:ext cx="6060089" cy="1430651"/>
            <a:chOff x="5507915" y="2699766"/>
            <a:chExt cx="6060089" cy="1430651"/>
          </a:xfrm>
        </p:grpSpPr>
        <p:grpSp>
          <p:nvGrpSpPr>
            <p:cNvPr id="15" name="Group 14">
              <a:extLst>
                <a:ext uri="{FF2B5EF4-FFF2-40B4-BE49-F238E27FC236}">
                  <a16:creationId xmlns="" xmlns:a16="http://schemas.microsoft.com/office/drawing/2014/main" id="{23996A04-9B10-CA47-858C-0C31F5B71CEE}"/>
                </a:ext>
              </a:extLst>
            </p:cNvPr>
            <p:cNvGrpSpPr/>
            <p:nvPr/>
          </p:nvGrpSpPr>
          <p:grpSpPr>
            <a:xfrm>
              <a:off x="6601216" y="2699766"/>
              <a:ext cx="4966788" cy="1221745"/>
              <a:chOff x="6601216" y="2781958"/>
              <a:chExt cx="4966788" cy="1221745"/>
            </a:xfrm>
          </p:grpSpPr>
          <p:cxnSp>
            <p:nvCxnSpPr>
              <p:cNvPr id="10" name="Straight Arrow Connector 9"/>
              <p:cNvCxnSpPr/>
              <p:nvPr/>
            </p:nvCxnSpPr>
            <p:spPr>
              <a:xfrm flipH="1">
                <a:off x="6601216" y="3167669"/>
                <a:ext cx="1114120"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742481" y="3750554"/>
                <a:ext cx="47459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 xmlns:a16="http://schemas.microsoft.com/office/drawing/2014/main" id="{C719BBD0-1B95-AA48-9295-5FEB43688998}"/>
                      </a:ext>
                    </a:extLst>
                  </p:cNvPr>
                  <p:cNvSpPr txBox="1"/>
                  <p:nvPr/>
                </p:nvSpPr>
                <p:spPr>
                  <a:xfrm>
                    <a:off x="9472486" y="2781958"/>
                    <a:ext cx="2095518" cy="1221745"/>
                  </a:xfrm>
                  <a:prstGeom prst="rect">
                    <a:avLst/>
                  </a:prstGeom>
                  <a:noFill/>
                </p:spPr>
                <p:txBody>
                  <a:bodyPr wrap="square" rtlCol="0">
                    <a:spAutoFit/>
                  </a:bodyPr>
                  <a:lstStyle/>
                  <a:p>
                    <a:r>
                      <a:rPr lang="en-US" dirty="0">
                        <a:latin typeface="Karla" charset="0"/>
                        <a:ea typeface="Karla" charset="0"/>
                        <a:cs typeface="Karla" charset="0"/>
                      </a:rPr>
                      <a:t>Find distances to all other points </a:t>
                    </a:r>
                    <a14:m>
                      <m:oMath xmlns:m="http://schemas.openxmlformats.org/officeDocument/2006/math">
                        <m:r>
                          <a:rPr lang="en-US" b="0" i="1" smtClean="0">
                            <a:latin typeface="Cambria Math" panose="02040503050406030204" pitchFamily="18" charset="0"/>
                            <a:ea typeface="Karla" charset="0"/>
                            <a:cs typeface="Karla" charset="0"/>
                          </a:rPr>
                          <m:t>𝐷</m:t>
                        </m:r>
                        <m:r>
                          <a:rPr lang="en-US" b="0" i="1" smtClean="0">
                            <a:latin typeface="Cambria Math" panose="02040503050406030204" pitchFamily="18" charset="0"/>
                            <a:ea typeface="Karla" charset="0"/>
                            <a:cs typeface="Karla" charset="0"/>
                          </a:rPr>
                          <m:t>(</m:t>
                        </m:r>
                        <m:sSub>
                          <m:sSubPr>
                            <m:ctrlPr>
                              <a:rPr lang="en-US" b="0" i="1" smtClean="0">
                                <a:latin typeface="Cambria Math" charset="0"/>
                                <a:ea typeface="Karla" charset="0"/>
                              </a:rPr>
                            </m:ctrlPr>
                          </m:sSubPr>
                          <m:e>
                            <m:r>
                              <a:rPr lang="en-US" b="0" i="1" smtClean="0">
                                <a:latin typeface="Cambria Math" panose="02040503050406030204" pitchFamily="18" charset="0"/>
                                <a:ea typeface="Karla" charset="0"/>
                              </a:rPr>
                              <m:t>𝑥</m:t>
                            </m:r>
                          </m:e>
                          <m:sub>
                            <m:r>
                              <a:rPr lang="en-US" b="0" i="1" smtClean="0">
                                <a:latin typeface="Cambria Math" charset="0"/>
                                <a:ea typeface="Karla" charset="0"/>
                              </a:rPr>
                              <m:t>𝑞</m:t>
                            </m:r>
                          </m:sub>
                        </m:sSub>
                        <m:r>
                          <a:rPr lang="en-US" b="0" i="1" smtClean="0">
                            <a:latin typeface="Cambria Math" panose="02040503050406030204" pitchFamily="18" charset="0"/>
                            <a:ea typeface="Karla" charset="0"/>
                          </a:rPr>
                          <m:t>,</m:t>
                        </m:r>
                        <m:sSub>
                          <m:sSubPr>
                            <m:ctrlPr>
                              <a:rPr lang="en-US" b="0" i="1" smtClean="0">
                                <a:latin typeface="Cambria Math" charset="0"/>
                                <a:ea typeface="Karla" charset="0"/>
                              </a:rPr>
                            </m:ctrlPr>
                          </m:sSubPr>
                          <m:e>
                            <m:r>
                              <a:rPr lang="en-US" b="0" i="1" smtClean="0">
                                <a:latin typeface="Cambria Math" panose="02040503050406030204" pitchFamily="18" charset="0"/>
                                <a:ea typeface="Karla" charset="0"/>
                              </a:rPr>
                              <m:t>𝑥</m:t>
                            </m:r>
                          </m:e>
                          <m:sub>
                            <m:r>
                              <a:rPr lang="en-US" b="0" i="1" smtClean="0">
                                <a:latin typeface="Cambria Math" panose="02040503050406030204" pitchFamily="18" charset="0"/>
                                <a:ea typeface="Karla" charset="0"/>
                              </a:rPr>
                              <m:t>𝑖</m:t>
                            </m:r>
                          </m:sub>
                        </m:sSub>
                        <m:r>
                          <a:rPr lang="en-US" b="0" i="1" smtClean="0">
                            <a:latin typeface="Cambria Math" panose="02040503050406030204" pitchFamily="18" charset="0"/>
                            <a:ea typeface="Karla" charset="0"/>
                          </a:rPr>
                          <m:t>)</m:t>
                        </m:r>
                      </m:oMath>
                    </a14:m>
                    <a:endParaRPr lang="en-US" dirty="0">
                      <a:latin typeface="Karla" charset="0"/>
                      <a:ea typeface="Karla" charset="0"/>
                      <a:cs typeface="Karla" charset="0"/>
                    </a:endParaRPr>
                  </a:p>
                  <a:p>
                    <a:endParaRPr lang="en-US" dirty="0"/>
                  </a:p>
                </p:txBody>
              </p:sp>
            </mc:Choice>
            <mc:Fallback xmlns="">
              <p:sp>
                <p:nvSpPr>
                  <p:cNvPr id="9" name="TextBox 8">
                    <a:extLst>
                      <a:ext uri="{FF2B5EF4-FFF2-40B4-BE49-F238E27FC236}">
                        <a16:creationId xmlns:a16="http://schemas.microsoft.com/office/drawing/2014/main" xmlns:a14="http://schemas.microsoft.com/office/drawing/2010/main" xmlns="" id="{C719BBD0-1B95-AA48-9295-5FEB43688998}"/>
                      </a:ext>
                    </a:extLst>
                  </p:cNvPr>
                  <p:cNvSpPr txBox="1">
                    <a:spLocks noRot="1" noChangeAspect="1" noMove="1" noResize="1" noEditPoints="1" noAdjustHandles="1" noChangeArrowheads="1" noChangeShapeType="1" noTextEdit="1"/>
                  </p:cNvSpPr>
                  <p:nvPr/>
                </p:nvSpPr>
                <p:spPr>
                  <a:xfrm>
                    <a:off x="9472486" y="2781958"/>
                    <a:ext cx="2095518" cy="1221745"/>
                  </a:xfrm>
                  <a:prstGeom prst="rect">
                    <a:avLst/>
                  </a:prstGeom>
                  <a:blipFill rotWithShape="0">
                    <a:blip r:embed="rId8"/>
                    <a:stretch>
                      <a:fillRect l="-2616" t="-3000" r="-291"/>
                    </a:stretch>
                  </a:blipFill>
                </p:spPr>
                <p:txBody>
                  <a:bodyPr/>
                  <a:lstStyle/>
                  <a:p>
                    <a:r>
                      <a:rPr lang="en-US">
                        <a:noFill/>
                      </a:rPr>
                      <a:t> </a:t>
                    </a:r>
                  </a:p>
                </p:txBody>
              </p:sp>
            </mc:Fallback>
          </mc:AlternateContent>
        </p:grpSp>
        <p:cxnSp>
          <p:nvCxnSpPr>
            <p:cNvPr id="31" name="Straight Arrow Connector 30">
              <a:extLst>
                <a:ext uri="{FF2B5EF4-FFF2-40B4-BE49-F238E27FC236}">
                  <a16:creationId xmlns="" xmlns:a16="http://schemas.microsoft.com/office/drawing/2014/main" id="{25811025-CF39-6F45-98A9-92E5C7B7D5DD}"/>
                </a:ext>
              </a:extLst>
            </p:cNvPr>
            <p:cNvCxnSpPr>
              <a:cxnSpLocks/>
            </p:cNvCxnSpPr>
            <p:nvPr/>
          </p:nvCxnSpPr>
          <p:spPr>
            <a:xfrm flipH="1">
              <a:off x="5507915" y="4130417"/>
              <a:ext cx="218191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6454592" y="2855245"/>
            <a:ext cx="5445382" cy="2092987"/>
            <a:chOff x="6454592" y="2855245"/>
            <a:chExt cx="5445382" cy="2092987"/>
          </a:xfrm>
        </p:grpSpPr>
        <p:grpSp>
          <p:nvGrpSpPr>
            <p:cNvPr id="17" name="Group 16">
              <a:extLst>
                <a:ext uri="{FF2B5EF4-FFF2-40B4-BE49-F238E27FC236}">
                  <a16:creationId xmlns="" xmlns:a16="http://schemas.microsoft.com/office/drawing/2014/main" id="{1D6B86BF-BE0F-2948-BBC2-5B8DF7A859C2}"/>
                </a:ext>
              </a:extLst>
            </p:cNvPr>
            <p:cNvGrpSpPr/>
            <p:nvPr/>
          </p:nvGrpSpPr>
          <p:grpSpPr>
            <a:xfrm>
              <a:off x="8104340" y="3444807"/>
              <a:ext cx="3795634" cy="1503425"/>
              <a:chOff x="8104340" y="3444807"/>
              <a:chExt cx="3795634" cy="1503425"/>
            </a:xfrm>
          </p:grpSpPr>
          <mc:AlternateContent xmlns:mc="http://schemas.openxmlformats.org/markup-compatibility/2006" xmlns:a14="http://schemas.microsoft.com/office/drawing/2010/main">
            <mc:Choice Requires="a14">
              <p:sp>
                <p:nvSpPr>
                  <p:cNvPr id="14" name="TextBox 13">
                    <a:extLst>
                      <a:ext uri="{FF2B5EF4-FFF2-40B4-BE49-F238E27FC236}">
                        <a16:creationId xmlns="" xmlns:a16="http://schemas.microsoft.com/office/drawing/2014/main" id="{41BA71BA-9145-5D40-93DD-F60C475CECD0}"/>
                      </a:ext>
                    </a:extLst>
                  </p:cNvPr>
                  <p:cNvSpPr txBox="1"/>
                  <p:nvPr/>
                </p:nvSpPr>
                <p:spPr>
                  <a:xfrm>
                    <a:off x="9472486" y="3444807"/>
                    <a:ext cx="2427488" cy="1503425"/>
                  </a:xfrm>
                  <a:prstGeom prst="rect">
                    <a:avLst/>
                  </a:prstGeom>
                  <a:noFill/>
                </p:spPr>
                <p:txBody>
                  <a:bodyPr wrap="square" rtlCol="0">
                    <a:spAutoFit/>
                  </a:bodyPr>
                  <a:lstStyle/>
                  <a:p>
                    <a:endParaRPr lang="en-US" dirty="0">
                      <a:latin typeface="Karla" charset="0"/>
                      <a:ea typeface="Karla" charset="0"/>
                      <a:cs typeface="Karla" charset="0"/>
                    </a:endParaRPr>
                  </a:p>
                  <a:p>
                    <a:r>
                      <a:rPr lang="en-US" dirty="0">
                        <a:latin typeface="Karla" charset="0"/>
                        <a:ea typeface="Karla" charset="0"/>
                        <a:cs typeface="Karla" charset="0"/>
                      </a:rPr>
                      <a:t>Find the k-nearest neighbors, </a:t>
                    </a:r>
                    <a14:m>
                      <m:oMath xmlns:m="http://schemas.openxmlformats.org/officeDocument/2006/math">
                        <m:sSub>
                          <m:sSubPr>
                            <m:ctrlPr>
                              <a:rPr lang="en-US" b="0" i="1" smtClean="0">
                                <a:latin typeface="Cambria Math" charset="0"/>
                                <a:ea typeface="Karla" charset="0"/>
                              </a:rPr>
                            </m:ctrlPr>
                          </m:sSubPr>
                          <m:e>
                            <m:r>
                              <a:rPr lang="en-US" b="0" i="1" smtClean="0">
                                <a:latin typeface="Cambria Math" charset="0"/>
                                <a:ea typeface="Karla" charset="0"/>
                              </a:rPr>
                              <m:t>𝑥</m:t>
                            </m:r>
                          </m:e>
                          <m:sub>
                            <m:sSub>
                              <m:sSubPr>
                                <m:ctrlPr>
                                  <a:rPr lang="en-US" b="0" i="1" smtClean="0">
                                    <a:latin typeface="Cambria Math" charset="0"/>
                                    <a:ea typeface="Karla" charset="0"/>
                                  </a:rPr>
                                </m:ctrlPr>
                              </m:sSubPr>
                              <m:e>
                                <m:r>
                                  <a:rPr lang="en-US" b="0" i="1" smtClean="0">
                                    <a:latin typeface="Cambria Math" charset="0"/>
                                    <a:ea typeface="Karla" charset="0"/>
                                  </a:rPr>
                                  <m:t>𝑞</m:t>
                                </m:r>
                              </m:e>
                              <m:sub>
                                <m:r>
                                  <a:rPr lang="en-US" b="0" i="1" smtClean="0">
                                    <a:latin typeface="Cambria Math" charset="0"/>
                                    <a:ea typeface="Karla" charset="0"/>
                                  </a:rPr>
                                  <m:t>1</m:t>
                                </m:r>
                              </m:sub>
                            </m:sSub>
                          </m:sub>
                        </m:sSub>
                        <m:r>
                          <a:rPr lang="en-US" b="0" i="1" smtClean="0">
                            <a:latin typeface="Cambria Math" charset="0"/>
                            <a:ea typeface="Karla" charset="0"/>
                          </a:rPr>
                          <m:t>,…,</m:t>
                        </m:r>
                        <m:sSub>
                          <m:sSubPr>
                            <m:ctrlPr>
                              <a:rPr lang="en-US" i="1">
                                <a:latin typeface="Cambria Math" charset="0"/>
                                <a:ea typeface="Karla" charset="0"/>
                              </a:rPr>
                            </m:ctrlPr>
                          </m:sSubPr>
                          <m:e>
                            <m:r>
                              <a:rPr lang="en-US" i="1">
                                <a:latin typeface="Cambria Math" charset="0"/>
                                <a:ea typeface="Karla" charset="0"/>
                              </a:rPr>
                              <m:t>𝑥</m:t>
                            </m:r>
                          </m:e>
                          <m:sub>
                            <m:sSub>
                              <m:sSubPr>
                                <m:ctrlPr>
                                  <a:rPr lang="en-US" i="1">
                                    <a:latin typeface="Cambria Math" charset="0"/>
                                    <a:ea typeface="Karla" charset="0"/>
                                  </a:rPr>
                                </m:ctrlPr>
                              </m:sSubPr>
                              <m:e>
                                <m:r>
                                  <a:rPr lang="en-US" i="1">
                                    <a:latin typeface="Cambria Math" charset="0"/>
                                    <a:ea typeface="Karla" charset="0"/>
                                  </a:rPr>
                                  <m:t>𝑞</m:t>
                                </m:r>
                              </m:e>
                              <m:sub>
                                <m:r>
                                  <a:rPr lang="en-US" b="0" i="1" smtClean="0">
                                    <a:latin typeface="Cambria Math" charset="0"/>
                                    <a:ea typeface="Karla" charset="0"/>
                                  </a:rPr>
                                  <m:t>𝑘</m:t>
                                </m:r>
                              </m:sub>
                            </m:sSub>
                          </m:sub>
                        </m:sSub>
                      </m:oMath>
                    </a14:m>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p>
                </p:txBody>
              </p:sp>
            </mc:Choice>
            <mc:Fallback xmlns="">
              <p:sp>
                <p:nvSpPr>
                  <p:cNvPr id="14" name="TextBox 13">
                    <a:extLst>
                      <a:ext uri="{FF2B5EF4-FFF2-40B4-BE49-F238E27FC236}">
                        <a16:creationId xmlns:a16="http://schemas.microsoft.com/office/drawing/2014/main" xmlns="" xmlns:a14="http://schemas.microsoft.com/office/drawing/2010/main" id="{41BA71BA-9145-5D40-93DD-F60C475CECD0}"/>
                      </a:ext>
                    </a:extLst>
                  </p:cNvPr>
                  <p:cNvSpPr txBox="1">
                    <a:spLocks noRot="1" noChangeAspect="1" noMove="1" noResize="1" noEditPoints="1" noAdjustHandles="1" noChangeArrowheads="1" noChangeShapeType="1" noTextEdit="1"/>
                  </p:cNvSpPr>
                  <p:nvPr/>
                </p:nvSpPr>
                <p:spPr>
                  <a:xfrm>
                    <a:off x="9472486" y="3444807"/>
                    <a:ext cx="2427488" cy="1503425"/>
                  </a:xfrm>
                  <a:prstGeom prst="rect">
                    <a:avLst/>
                  </a:prstGeom>
                  <a:blipFill rotWithShape="0">
                    <a:blip r:embed="rId9"/>
                    <a:stretch>
                      <a:fillRect l="-2261"/>
                    </a:stretch>
                  </a:blipFill>
                </p:spPr>
                <p:txBody>
                  <a:bodyPr/>
                  <a:lstStyle/>
                  <a:p>
                    <a:r>
                      <a:rPr lang="en-US">
                        <a:noFill/>
                      </a:rPr>
                      <a:t> </a:t>
                    </a:r>
                  </a:p>
                </p:txBody>
              </p:sp>
            </mc:Fallback>
          </mc:AlternateContent>
          <p:sp>
            <p:nvSpPr>
              <p:cNvPr id="28" name="Freeform 27"/>
              <p:cNvSpPr/>
              <p:nvPr/>
            </p:nvSpPr>
            <p:spPr>
              <a:xfrm>
                <a:off x="8104340" y="3494418"/>
                <a:ext cx="375781" cy="426229"/>
              </a:xfrm>
              <a:custGeom>
                <a:avLst/>
                <a:gdLst>
                  <a:gd name="connsiteX0" fmla="*/ 162838 w 375781"/>
                  <a:gd name="connsiteY0" fmla="*/ 344 h 426229"/>
                  <a:gd name="connsiteX1" fmla="*/ 25052 w 375781"/>
                  <a:gd name="connsiteY1" fmla="*/ 37922 h 426229"/>
                  <a:gd name="connsiteX2" fmla="*/ 0 w 375781"/>
                  <a:gd name="connsiteY2" fmla="*/ 75500 h 426229"/>
                  <a:gd name="connsiteX3" fmla="*/ 37578 w 375781"/>
                  <a:gd name="connsiteY3" fmla="*/ 313494 h 426229"/>
                  <a:gd name="connsiteX4" fmla="*/ 75156 w 375781"/>
                  <a:gd name="connsiteY4" fmla="*/ 351072 h 426229"/>
                  <a:gd name="connsiteX5" fmla="*/ 100208 w 375781"/>
                  <a:gd name="connsiteY5" fmla="*/ 388650 h 426229"/>
                  <a:gd name="connsiteX6" fmla="*/ 137786 w 375781"/>
                  <a:gd name="connsiteY6" fmla="*/ 401177 h 426229"/>
                  <a:gd name="connsiteX7" fmla="*/ 187890 w 375781"/>
                  <a:gd name="connsiteY7" fmla="*/ 426229 h 426229"/>
                  <a:gd name="connsiteX8" fmla="*/ 338202 w 375781"/>
                  <a:gd name="connsiteY8" fmla="*/ 388650 h 426229"/>
                  <a:gd name="connsiteX9" fmla="*/ 350728 w 375781"/>
                  <a:gd name="connsiteY9" fmla="*/ 351072 h 426229"/>
                  <a:gd name="connsiteX10" fmla="*/ 375781 w 375781"/>
                  <a:gd name="connsiteY10" fmla="*/ 313494 h 426229"/>
                  <a:gd name="connsiteX11" fmla="*/ 363255 w 375781"/>
                  <a:gd name="connsiteY11" fmla="*/ 225812 h 426229"/>
                  <a:gd name="connsiteX12" fmla="*/ 250520 w 375781"/>
                  <a:gd name="connsiteY12" fmla="*/ 125604 h 426229"/>
                  <a:gd name="connsiteX13" fmla="*/ 187890 w 375781"/>
                  <a:gd name="connsiteY13" fmla="*/ 62974 h 426229"/>
                  <a:gd name="connsiteX14" fmla="*/ 162838 w 375781"/>
                  <a:gd name="connsiteY14" fmla="*/ 344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5781" h="426229">
                    <a:moveTo>
                      <a:pt x="162838" y="344"/>
                    </a:moveTo>
                    <a:cubicBezTo>
                      <a:pt x="135698" y="-3831"/>
                      <a:pt x="37235" y="31153"/>
                      <a:pt x="25052" y="37922"/>
                    </a:cubicBezTo>
                    <a:cubicBezTo>
                      <a:pt x="11892" y="45233"/>
                      <a:pt x="8351" y="62974"/>
                      <a:pt x="0" y="75500"/>
                    </a:cubicBezTo>
                    <a:cubicBezTo>
                      <a:pt x="5272" y="149302"/>
                      <a:pt x="-5841" y="244024"/>
                      <a:pt x="37578" y="313494"/>
                    </a:cubicBezTo>
                    <a:cubicBezTo>
                      <a:pt x="46967" y="328516"/>
                      <a:pt x="63815" y="337463"/>
                      <a:pt x="75156" y="351072"/>
                    </a:cubicBezTo>
                    <a:cubicBezTo>
                      <a:pt x="84794" y="362637"/>
                      <a:pt x="88453" y="379245"/>
                      <a:pt x="100208" y="388650"/>
                    </a:cubicBezTo>
                    <a:cubicBezTo>
                      <a:pt x="110518" y="396898"/>
                      <a:pt x="125650" y="395976"/>
                      <a:pt x="137786" y="401177"/>
                    </a:cubicBezTo>
                    <a:cubicBezTo>
                      <a:pt x="154949" y="408533"/>
                      <a:pt x="171189" y="417878"/>
                      <a:pt x="187890" y="426229"/>
                    </a:cubicBezTo>
                    <a:cubicBezTo>
                      <a:pt x="223998" y="421716"/>
                      <a:pt x="303824" y="423029"/>
                      <a:pt x="338202" y="388650"/>
                    </a:cubicBezTo>
                    <a:cubicBezTo>
                      <a:pt x="347538" y="379314"/>
                      <a:pt x="344823" y="362882"/>
                      <a:pt x="350728" y="351072"/>
                    </a:cubicBezTo>
                    <a:cubicBezTo>
                      <a:pt x="357461" y="337607"/>
                      <a:pt x="367430" y="326020"/>
                      <a:pt x="375781" y="313494"/>
                    </a:cubicBezTo>
                    <a:cubicBezTo>
                      <a:pt x="371606" y="284267"/>
                      <a:pt x="376459" y="252219"/>
                      <a:pt x="363255" y="225812"/>
                    </a:cubicBezTo>
                    <a:cubicBezTo>
                      <a:pt x="337190" y="173683"/>
                      <a:pt x="287949" y="163033"/>
                      <a:pt x="250520" y="125604"/>
                    </a:cubicBezTo>
                    <a:cubicBezTo>
                      <a:pt x="167013" y="42097"/>
                      <a:pt x="288098" y="129779"/>
                      <a:pt x="187890" y="62974"/>
                    </a:cubicBezTo>
                    <a:cubicBezTo>
                      <a:pt x="174044" y="21435"/>
                      <a:pt x="189978" y="4519"/>
                      <a:pt x="162838" y="344"/>
                    </a:cubicBezTo>
                    <a:close/>
                  </a:path>
                </a:pathLst>
              </a:cu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Freeform 26"/>
            <p:cNvSpPr/>
            <p:nvPr/>
          </p:nvSpPr>
          <p:spPr>
            <a:xfrm>
              <a:off x="6454592" y="2855245"/>
              <a:ext cx="375781" cy="426229"/>
            </a:xfrm>
            <a:custGeom>
              <a:avLst/>
              <a:gdLst>
                <a:gd name="connsiteX0" fmla="*/ 162838 w 375781"/>
                <a:gd name="connsiteY0" fmla="*/ 344 h 426229"/>
                <a:gd name="connsiteX1" fmla="*/ 25052 w 375781"/>
                <a:gd name="connsiteY1" fmla="*/ 37922 h 426229"/>
                <a:gd name="connsiteX2" fmla="*/ 0 w 375781"/>
                <a:gd name="connsiteY2" fmla="*/ 75500 h 426229"/>
                <a:gd name="connsiteX3" fmla="*/ 37578 w 375781"/>
                <a:gd name="connsiteY3" fmla="*/ 313494 h 426229"/>
                <a:gd name="connsiteX4" fmla="*/ 75156 w 375781"/>
                <a:gd name="connsiteY4" fmla="*/ 351072 h 426229"/>
                <a:gd name="connsiteX5" fmla="*/ 100208 w 375781"/>
                <a:gd name="connsiteY5" fmla="*/ 388650 h 426229"/>
                <a:gd name="connsiteX6" fmla="*/ 137786 w 375781"/>
                <a:gd name="connsiteY6" fmla="*/ 401177 h 426229"/>
                <a:gd name="connsiteX7" fmla="*/ 187890 w 375781"/>
                <a:gd name="connsiteY7" fmla="*/ 426229 h 426229"/>
                <a:gd name="connsiteX8" fmla="*/ 338202 w 375781"/>
                <a:gd name="connsiteY8" fmla="*/ 388650 h 426229"/>
                <a:gd name="connsiteX9" fmla="*/ 350728 w 375781"/>
                <a:gd name="connsiteY9" fmla="*/ 351072 h 426229"/>
                <a:gd name="connsiteX10" fmla="*/ 375781 w 375781"/>
                <a:gd name="connsiteY10" fmla="*/ 313494 h 426229"/>
                <a:gd name="connsiteX11" fmla="*/ 363255 w 375781"/>
                <a:gd name="connsiteY11" fmla="*/ 225812 h 426229"/>
                <a:gd name="connsiteX12" fmla="*/ 250520 w 375781"/>
                <a:gd name="connsiteY12" fmla="*/ 125604 h 426229"/>
                <a:gd name="connsiteX13" fmla="*/ 187890 w 375781"/>
                <a:gd name="connsiteY13" fmla="*/ 62974 h 426229"/>
                <a:gd name="connsiteX14" fmla="*/ 162838 w 375781"/>
                <a:gd name="connsiteY14" fmla="*/ 344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5781" h="426229">
                  <a:moveTo>
                    <a:pt x="162838" y="344"/>
                  </a:moveTo>
                  <a:cubicBezTo>
                    <a:pt x="135698" y="-3831"/>
                    <a:pt x="37235" y="31153"/>
                    <a:pt x="25052" y="37922"/>
                  </a:cubicBezTo>
                  <a:cubicBezTo>
                    <a:pt x="11892" y="45233"/>
                    <a:pt x="8351" y="62974"/>
                    <a:pt x="0" y="75500"/>
                  </a:cubicBezTo>
                  <a:cubicBezTo>
                    <a:pt x="5272" y="149302"/>
                    <a:pt x="-5841" y="244024"/>
                    <a:pt x="37578" y="313494"/>
                  </a:cubicBezTo>
                  <a:cubicBezTo>
                    <a:pt x="46967" y="328516"/>
                    <a:pt x="63815" y="337463"/>
                    <a:pt x="75156" y="351072"/>
                  </a:cubicBezTo>
                  <a:cubicBezTo>
                    <a:pt x="84794" y="362637"/>
                    <a:pt x="88453" y="379245"/>
                    <a:pt x="100208" y="388650"/>
                  </a:cubicBezTo>
                  <a:cubicBezTo>
                    <a:pt x="110518" y="396898"/>
                    <a:pt x="125650" y="395976"/>
                    <a:pt x="137786" y="401177"/>
                  </a:cubicBezTo>
                  <a:cubicBezTo>
                    <a:pt x="154949" y="408533"/>
                    <a:pt x="171189" y="417878"/>
                    <a:pt x="187890" y="426229"/>
                  </a:cubicBezTo>
                  <a:cubicBezTo>
                    <a:pt x="223998" y="421716"/>
                    <a:pt x="303824" y="423029"/>
                    <a:pt x="338202" y="388650"/>
                  </a:cubicBezTo>
                  <a:cubicBezTo>
                    <a:pt x="347538" y="379314"/>
                    <a:pt x="344823" y="362882"/>
                    <a:pt x="350728" y="351072"/>
                  </a:cubicBezTo>
                  <a:cubicBezTo>
                    <a:pt x="357461" y="337607"/>
                    <a:pt x="367430" y="326020"/>
                    <a:pt x="375781" y="313494"/>
                  </a:cubicBezTo>
                  <a:cubicBezTo>
                    <a:pt x="371606" y="284267"/>
                    <a:pt x="376459" y="252219"/>
                    <a:pt x="363255" y="225812"/>
                  </a:cubicBezTo>
                  <a:cubicBezTo>
                    <a:pt x="337190" y="173683"/>
                    <a:pt x="287949" y="163033"/>
                    <a:pt x="250520" y="125604"/>
                  </a:cubicBezTo>
                  <a:cubicBezTo>
                    <a:pt x="167013" y="42097"/>
                    <a:pt x="288098" y="129779"/>
                    <a:pt x="187890" y="62974"/>
                  </a:cubicBezTo>
                  <a:cubicBezTo>
                    <a:pt x="174044" y="21435"/>
                    <a:pt x="189978" y="4519"/>
                    <a:pt x="162838" y="344"/>
                  </a:cubicBezTo>
                  <a:close/>
                </a:path>
              </a:pathLst>
            </a:cu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8088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8B6AC0F7-9DD3-7645-86C0-F63DB6CE6AB8}"/>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Simple Prediction Models </a:t>
            </a:r>
          </a:p>
        </p:txBody>
      </p:sp>
      <p:sp>
        <p:nvSpPr>
          <p:cNvPr id="4" name="Slide Number Placeholder 3"/>
          <p:cNvSpPr>
            <a:spLocks noGrp="1"/>
          </p:cNvSpPr>
          <p:nvPr>
            <p:ph type="sldNum" sz="quarter" idx="12"/>
          </p:nvPr>
        </p:nvSpPr>
        <p:spPr/>
        <p:txBody>
          <a:bodyPr/>
          <a:lstStyle/>
          <a:p>
            <a:fld id="{81B7CCDB-6D39-0547-B7B3-C80E39D6513A}" type="slidenum">
              <a:rPr lang="en-US" smtClean="0"/>
              <a:t>20</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790515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9C8D02AC-B252-AB42-924D-F78A40BBDB49}"/>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Simple Prediction Models </a:t>
            </a:r>
          </a:p>
        </p:txBody>
      </p:sp>
      <p:sp>
        <p:nvSpPr>
          <p:cNvPr id="4" name="Slide Number Placeholder 3"/>
          <p:cNvSpPr>
            <a:spLocks noGrp="1"/>
          </p:cNvSpPr>
          <p:nvPr>
            <p:ph type="sldNum" sz="quarter" idx="12"/>
          </p:nvPr>
        </p:nvSpPr>
        <p:spPr/>
        <p:txBody>
          <a:bodyPr/>
          <a:lstStyle/>
          <a:p>
            <a:fld id="{81B7CCDB-6D39-0547-B7B3-C80E39D6513A}" type="slidenum">
              <a:rPr lang="en-US" smtClean="0"/>
              <a:t>21</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4196983"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Same models on more data</a:t>
            </a:r>
          </a:p>
        </p:txBody>
      </p:sp>
    </p:spTree>
    <p:extLst>
      <p:ext uri="{BB962C8B-B14F-4D97-AF65-F5344CB8AC3E}">
        <p14:creationId xmlns:p14="http://schemas.microsoft.com/office/powerpoint/2010/main" val="712515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k-Nearest Neighbors</a:t>
            </a:r>
          </a:p>
        </p:txBody>
      </p:sp>
      <p:sp>
        <p:nvSpPr>
          <p:cNvPr id="4" name="Slide Number Placeholder 3"/>
          <p:cNvSpPr>
            <a:spLocks noGrp="1"/>
          </p:cNvSpPr>
          <p:nvPr>
            <p:ph type="sldNum" sz="quarter" idx="12"/>
          </p:nvPr>
        </p:nvSpPr>
        <p:spPr/>
        <p:txBody>
          <a:bodyPr/>
          <a:lstStyle/>
          <a:p>
            <a:fld id="{81B7CCDB-6D39-0547-B7B3-C80E39D6513A}" type="slidenum">
              <a:rPr lang="en-US" smtClean="0"/>
              <a:t>22</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754699" y="1536174"/>
            <a:ext cx="10682602" cy="3785652"/>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The </a:t>
            </a:r>
            <a:r>
              <a:rPr lang="en-US" sz="2400" b="1" i="1" dirty="0">
                <a:solidFill>
                  <a:schemeClr val="tx1">
                    <a:lumMod val="75000"/>
                    <a:lumOff val="25000"/>
                  </a:schemeClr>
                </a:solidFill>
                <a:latin typeface="Karla" charset="0"/>
                <a:ea typeface="Karla" charset="0"/>
                <a:cs typeface="Karla" charset="0"/>
              </a:rPr>
              <a:t>k-Nearest Neighbor (</a:t>
            </a:r>
            <a:r>
              <a:rPr lang="en-US" sz="2400" b="1" i="1" dirty="0" err="1">
                <a:solidFill>
                  <a:schemeClr val="tx1">
                    <a:lumMod val="75000"/>
                    <a:lumOff val="25000"/>
                  </a:schemeClr>
                </a:solidFill>
                <a:latin typeface="Karla" charset="0"/>
                <a:ea typeface="Karla" charset="0"/>
                <a:cs typeface="Karla" charset="0"/>
              </a:rPr>
              <a:t>kNN</a:t>
            </a:r>
            <a:r>
              <a:rPr lang="en-US" sz="2400" b="1" i="1" dirty="0">
                <a:solidFill>
                  <a:schemeClr val="tx1">
                    <a:lumMod val="75000"/>
                    <a:lumOff val="25000"/>
                  </a:schemeClr>
                </a:solidFill>
                <a:latin typeface="Karla" charset="0"/>
                <a:ea typeface="Karla" charset="0"/>
                <a:cs typeface="Karla" charset="0"/>
              </a:rPr>
              <a:t>) model</a:t>
            </a:r>
            <a:r>
              <a:rPr lang="en-US" sz="2400" dirty="0">
                <a:solidFill>
                  <a:schemeClr val="tx1">
                    <a:lumMod val="75000"/>
                    <a:lumOff val="25000"/>
                  </a:schemeClr>
                </a:solidFill>
                <a:latin typeface="Karla" charset="0"/>
                <a:ea typeface="Karla" charset="0"/>
                <a:cs typeface="Karla" charset="0"/>
              </a:rPr>
              <a:t> is an intuitive way to predict a quantitative response variable: </a:t>
            </a:r>
          </a:p>
          <a:p>
            <a:endParaRPr lang="en-US" sz="2400" dirty="0">
              <a:solidFill>
                <a:schemeClr val="tx1">
                  <a:lumMod val="75000"/>
                  <a:lumOff val="25000"/>
                </a:schemeClr>
              </a:solidFill>
              <a:latin typeface="Karla" charset="0"/>
              <a:ea typeface="Karla" charset="0"/>
              <a:cs typeface="Karla" charset="0"/>
            </a:endParaRPr>
          </a:p>
          <a:p>
            <a:pPr lvl="1"/>
            <a:r>
              <a:rPr lang="en-US" sz="2400" i="1" dirty="0">
                <a:solidFill>
                  <a:schemeClr val="tx1">
                    <a:lumMod val="75000"/>
                    <a:lumOff val="25000"/>
                  </a:schemeClr>
                </a:solidFill>
                <a:latin typeface="Karla" charset="0"/>
                <a:ea typeface="Karla" charset="0"/>
                <a:cs typeface="Karla" charset="0"/>
              </a:rPr>
              <a:t>to predict a response for a set of observed predictor values, we use the responses of other observations most similar to it</a:t>
            </a:r>
          </a:p>
          <a:p>
            <a:endParaRPr lang="en-US" sz="2400" i="1" dirty="0">
              <a:solidFill>
                <a:schemeClr val="tx1">
                  <a:lumMod val="75000"/>
                  <a:lumOff val="25000"/>
                </a:schemeClr>
              </a:solidFill>
              <a:latin typeface="Karla" charset="0"/>
              <a:ea typeface="Karla" charset="0"/>
              <a:cs typeface="Karla" charset="0"/>
            </a:endParaRPr>
          </a:p>
          <a:p>
            <a:r>
              <a:rPr lang="en-US" sz="2400" b="1" dirty="0">
                <a:solidFill>
                  <a:schemeClr val="tx1">
                    <a:lumMod val="75000"/>
                    <a:lumOff val="25000"/>
                  </a:schemeClr>
                </a:solidFill>
                <a:latin typeface="Karla" charset="0"/>
                <a:ea typeface="Karla" charset="0"/>
                <a:cs typeface="Karla" charset="0"/>
              </a:rPr>
              <a:t>Note: </a:t>
            </a:r>
            <a:r>
              <a:rPr lang="en-US" sz="2400" dirty="0">
                <a:solidFill>
                  <a:schemeClr val="tx1">
                    <a:lumMod val="75000"/>
                    <a:lumOff val="25000"/>
                  </a:schemeClr>
                </a:solidFill>
                <a:latin typeface="Karla" charset="0"/>
                <a:ea typeface="Karla" charset="0"/>
                <a:cs typeface="Karla" charset="0"/>
              </a:rPr>
              <a:t>this strategy can also be applied in classification to predict a categorical variable. We will encounter </a:t>
            </a:r>
            <a:r>
              <a:rPr lang="en-US" sz="2400" dirty="0" err="1">
                <a:solidFill>
                  <a:schemeClr val="tx1">
                    <a:lumMod val="75000"/>
                    <a:lumOff val="25000"/>
                  </a:schemeClr>
                </a:solidFill>
                <a:latin typeface="Karla" charset="0"/>
                <a:ea typeface="Karla" charset="0"/>
                <a:cs typeface="Karla" charset="0"/>
              </a:rPr>
              <a:t>kNN</a:t>
            </a:r>
            <a:r>
              <a:rPr lang="en-US" sz="2400" dirty="0">
                <a:solidFill>
                  <a:schemeClr val="tx1">
                    <a:lumMod val="75000"/>
                    <a:lumOff val="25000"/>
                  </a:schemeClr>
                </a:solidFill>
                <a:latin typeface="Karla" charset="0"/>
                <a:ea typeface="Karla" charset="0"/>
                <a:cs typeface="Karla" charset="0"/>
              </a:rPr>
              <a:t> again later in the course in the context of classification.</a:t>
            </a:r>
          </a:p>
          <a:p>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39116620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198DBDE3-6B97-314D-B65B-37456DCABE7B}"/>
              </a:ext>
            </a:extLst>
          </p:cNvPr>
          <p:cNvPicPr>
            <a:picLocks noChangeAspect="1"/>
          </p:cNvPicPr>
          <p:nvPr/>
        </p:nvPicPr>
        <p:blipFill>
          <a:blip r:embed="rId3"/>
          <a:stretch>
            <a:fillRect/>
          </a:stretch>
        </p:blipFill>
        <p:spPr>
          <a:xfrm>
            <a:off x="4699000" y="2755900"/>
            <a:ext cx="2794000" cy="1346200"/>
          </a:xfrm>
          <a:prstGeom prst="rect">
            <a:avLst/>
          </a:prstGeom>
        </p:spPr>
      </p:pic>
      <p:sp>
        <p:nvSpPr>
          <p:cNvPr id="2" name="Title 1"/>
          <p:cNvSpPr>
            <a:spLocks noGrp="1"/>
          </p:cNvSpPr>
          <p:nvPr>
            <p:ph type="title"/>
          </p:nvPr>
        </p:nvSpPr>
        <p:spPr>
          <a:xfrm>
            <a:off x="0" y="-52251"/>
            <a:ext cx="12192000" cy="880589"/>
          </a:xfrm>
          <a:solidFill>
            <a:schemeClr val="tx1">
              <a:lumMod val="65000"/>
              <a:lumOff val="35000"/>
            </a:schemeClr>
          </a:solidFill>
        </p:spPr>
        <p:txBody>
          <a:bodyPr anchor="ctr"/>
          <a:lstStyle/>
          <a:p>
            <a:pPr algn="justLow">
              <a:spcBef>
                <a:spcPts val="2200"/>
              </a:spcBef>
            </a:pPr>
            <a:r>
              <a:rPr lang="en-US" dirty="0">
                <a:solidFill>
                  <a:schemeClr val="bg1">
                    <a:lumMod val="85000"/>
                  </a:schemeClr>
                </a:solidFill>
              </a:rPr>
              <a:t>	k-Nearest Neighbors - </a:t>
            </a:r>
            <a:r>
              <a:rPr lang="en-US" dirty="0" err="1">
                <a:solidFill>
                  <a:schemeClr val="bg1">
                    <a:lumMod val="85000"/>
                  </a:schemeClr>
                </a:solidFill>
              </a:rPr>
              <a:t>kNN</a:t>
            </a:r>
            <a:endParaRPr lang="en-US" dirty="0">
              <a:solidFill>
                <a:schemeClr val="bg1">
                  <a:lumMod val="8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23</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754699" y="1641623"/>
                <a:ext cx="10682602" cy="4154984"/>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For a fixed a value of </a:t>
                </a:r>
                <a:r>
                  <a:rPr lang="en-US" sz="2400" i="1" dirty="0">
                    <a:solidFill>
                      <a:schemeClr val="tx1">
                        <a:lumMod val="75000"/>
                        <a:lumOff val="25000"/>
                      </a:schemeClr>
                    </a:solidFill>
                    <a:latin typeface="Karla" charset="0"/>
                    <a:ea typeface="Karla" charset="0"/>
                    <a:cs typeface="Karla" charset="0"/>
                  </a:rPr>
                  <a:t>k</a:t>
                </a:r>
                <a:r>
                  <a:rPr lang="en-US" sz="2400" dirty="0">
                    <a:solidFill>
                      <a:schemeClr val="tx1">
                        <a:lumMod val="75000"/>
                        <a:lumOff val="25000"/>
                      </a:schemeClr>
                    </a:solidFill>
                    <a:latin typeface="Karla" charset="0"/>
                    <a:ea typeface="Karla" charset="0"/>
                    <a:cs typeface="Karla" charset="0"/>
                  </a:rPr>
                  <a:t>, the predicted response for the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𝑖</m:t>
                    </m:r>
                  </m:oMath>
                </a14:m>
                <a:r>
                  <a:rPr lang="en-US" sz="2400" dirty="0">
                    <a:solidFill>
                      <a:schemeClr val="tx1">
                        <a:lumMod val="75000"/>
                        <a:lumOff val="25000"/>
                      </a:schemeClr>
                    </a:solidFill>
                    <a:latin typeface="Karla" charset="0"/>
                    <a:ea typeface="Karla" charset="0"/>
                    <a:cs typeface="Karla" charset="0"/>
                  </a:rPr>
                  <a:t>-</a:t>
                </a:r>
                <a:r>
                  <a:rPr lang="en-US" sz="2400" dirty="0" err="1">
                    <a:solidFill>
                      <a:schemeClr val="tx1">
                        <a:lumMod val="75000"/>
                        <a:lumOff val="25000"/>
                      </a:schemeClr>
                    </a:solidFill>
                    <a:latin typeface="Karla" charset="0"/>
                    <a:ea typeface="Karla" charset="0"/>
                    <a:cs typeface="Karla" charset="0"/>
                  </a:rPr>
                  <a:t>th</a:t>
                </a:r>
                <a:r>
                  <a:rPr lang="en-US" sz="2400" dirty="0">
                    <a:solidFill>
                      <a:schemeClr val="tx1">
                        <a:lumMod val="75000"/>
                        <a:lumOff val="25000"/>
                      </a:schemeClr>
                    </a:solidFill>
                    <a:latin typeface="Karla" charset="0"/>
                    <a:ea typeface="Karla" charset="0"/>
                    <a:cs typeface="Karla" charset="0"/>
                  </a:rPr>
                  <a:t> observation is the average of the observed response of the </a:t>
                </a:r>
                <a:r>
                  <a:rPr lang="en-US" sz="2400" i="1" dirty="0">
                    <a:solidFill>
                      <a:schemeClr val="tx1">
                        <a:lumMod val="75000"/>
                        <a:lumOff val="25000"/>
                      </a:schemeClr>
                    </a:solidFill>
                    <a:latin typeface="Karla" charset="0"/>
                    <a:ea typeface="Karla" charset="0"/>
                    <a:cs typeface="Karla" charset="0"/>
                  </a:rPr>
                  <a:t>k</a:t>
                </a:r>
                <a:r>
                  <a:rPr lang="en-US" sz="2400" dirty="0">
                    <a:solidFill>
                      <a:schemeClr val="tx1">
                        <a:lumMod val="75000"/>
                        <a:lumOff val="25000"/>
                      </a:schemeClr>
                    </a:solidFill>
                    <a:latin typeface="Karla" charset="0"/>
                    <a:ea typeface="Karla" charset="0"/>
                    <a:cs typeface="Karla" charset="0"/>
                  </a:rPr>
                  <a:t>-closest observations: </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where </a:t>
                </a:r>
                <a14:m>
                  <m:oMath xmlns:m="http://schemas.openxmlformats.org/officeDocument/2006/math">
                    <m:d>
                      <m:dPr>
                        <m:begChr m:val="{"/>
                        <m:endChr m:val="}"/>
                        <m:ctrlPr>
                          <a:rPr lang="en-US" sz="2400" b="0" i="1" smtClean="0">
                            <a:solidFill>
                              <a:schemeClr val="tx1">
                                <a:lumMod val="75000"/>
                                <a:lumOff val="25000"/>
                              </a:schemeClr>
                            </a:solidFill>
                            <a:latin typeface="Cambria Math" charset="0"/>
                            <a:ea typeface="Karla" charset="0"/>
                            <a:cs typeface="Karla" charset="0"/>
                          </a:rPr>
                        </m:ctrlPr>
                      </m:dPr>
                      <m:e>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𝑥</m:t>
                            </m:r>
                          </m:e>
                          <m:sub>
                            <m:r>
                              <a:rPr lang="en-US" sz="2400" b="0" i="1" smtClean="0">
                                <a:solidFill>
                                  <a:schemeClr val="tx1">
                                    <a:lumMod val="75000"/>
                                    <a:lumOff val="25000"/>
                                  </a:schemeClr>
                                </a:solidFill>
                                <a:latin typeface="Cambria Math" charset="0"/>
                                <a:ea typeface="Karla" charset="0"/>
                                <a:cs typeface="Karla" charset="0"/>
                              </a:rPr>
                              <m:t>𝑛</m:t>
                            </m:r>
                            <m:r>
                              <a:rPr lang="en-US" sz="2400" b="0" i="1" smtClean="0">
                                <a:solidFill>
                                  <a:schemeClr val="tx1">
                                    <a:lumMod val="75000"/>
                                    <a:lumOff val="25000"/>
                                  </a:schemeClr>
                                </a:solidFill>
                                <a:latin typeface="Cambria Math" charset="0"/>
                                <a:ea typeface="Karla" charset="0"/>
                                <a:cs typeface="Karla" charset="0"/>
                              </a:rPr>
                              <m:t>1</m:t>
                            </m:r>
                          </m:sub>
                        </m:sSub>
                        <m:r>
                          <a:rPr lang="en-US" sz="2400" b="0" i="1" smtClean="0">
                            <a:solidFill>
                              <a:schemeClr val="tx1">
                                <a:lumMod val="75000"/>
                                <a:lumOff val="25000"/>
                              </a:schemeClr>
                            </a:solidFill>
                            <a:latin typeface="Cambria Math" charset="0"/>
                            <a:ea typeface="Karla" charset="0"/>
                            <a:cs typeface="Karla" charset="0"/>
                          </a:rPr>
                          <m:t>,…,</m:t>
                        </m:r>
                        <m:sSub>
                          <m:sSubPr>
                            <m:ctrlPr>
                              <a:rPr lang="en-US" sz="2400" i="1">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𝑥</m:t>
                            </m:r>
                          </m:e>
                          <m:sub>
                            <m:r>
                              <a:rPr lang="en-US" sz="2400" i="1">
                                <a:solidFill>
                                  <a:schemeClr val="tx1">
                                    <a:lumMod val="75000"/>
                                    <a:lumOff val="25000"/>
                                  </a:schemeClr>
                                </a:solidFill>
                                <a:latin typeface="Cambria Math" charset="0"/>
                                <a:ea typeface="Karla" charset="0"/>
                                <a:cs typeface="Karla" charset="0"/>
                              </a:rPr>
                              <m:t>𝑛</m:t>
                            </m:r>
                            <m:r>
                              <a:rPr lang="en-US" sz="2400" b="0" i="1" smtClean="0">
                                <a:solidFill>
                                  <a:schemeClr val="tx1">
                                    <a:lumMod val="75000"/>
                                    <a:lumOff val="25000"/>
                                  </a:schemeClr>
                                </a:solidFill>
                                <a:latin typeface="Cambria Math" charset="0"/>
                                <a:ea typeface="Karla" charset="0"/>
                                <a:cs typeface="Karla" charset="0"/>
                              </a:rPr>
                              <m:t>𝑘</m:t>
                            </m:r>
                          </m:sub>
                        </m:sSub>
                      </m:e>
                    </m:d>
                  </m:oMath>
                </a14:m>
                <a:r>
                  <a:rPr lang="en-US" sz="2400" dirty="0">
                    <a:solidFill>
                      <a:schemeClr val="tx1">
                        <a:lumMod val="75000"/>
                        <a:lumOff val="25000"/>
                      </a:schemeClr>
                    </a:solidFill>
                    <a:latin typeface="Karla" charset="0"/>
                    <a:ea typeface="Karla" charset="0"/>
                    <a:cs typeface="Karla" charset="0"/>
                  </a:rPr>
                  <a:t> are the </a:t>
                </a:r>
                <a:r>
                  <a:rPr lang="en-US" sz="2400" i="1" dirty="0">
                    <a:solidFill>
                      <a:schemeClr val="tx1">
                        <a:lumMod val="75000"/>
                        <a:lumOff val="25000"/>
                      </a:schemeClr>
                    </a:solidFill>
                    <a:latin typeface="Karla" charset="0"/>
                    <a:ea typeface="Karla" charset="0"/>
                    <a:cs typeface="Karla" charset="0"/>
                  </a:rPr>
                  <a:t>k</a:t>
                </a:r>
                <a:r>
                  <a:rPr lang="en-US" sz="2400" dirty="0">
                    <a:solidFill>
                      <a:schemeClr val="tx1">
                        <a:lumMod val="75000"/>
                        <a:lumOff val="25000"/>
                      </a:schemeClr>
                    </a:solidFill>
                    <a:latin typeface="Karla" charset="0"/>
                    <a:ea typeface="Karla" charset="0"/>
                    <a:cs typeface="Karla" charset="0"/>
                  </a:rPr>
                  <a:t> observations most similar to </a:t>
                </a:r>
                <a14:m>
                  <m:oMath xmlns:m="http://schemas.openxmlformats.org/officeDocument/2006/math">
                    <m:sSub>
                      <m:sSubPr>
                        <m:ctrlPr>
                          <a:rPr lang="en-US" sz="240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𝑥</m:t>
                        </m:r>
                      </m:e>
                      <m:sub>
                        <m:r>
                          <a:rPr lang="en-US" sz="2400" b="0" i="1" smtClean="0">
                            <a:solidFill>
                              <a:schemeClr val="tx1">
                                <a:lumMod val="75000"/>
                                <a:lumOff val="25000"/>
                              </a:schemeClr>
                            </a:solidFill>
                            <a:latin typeface="Cambria Math" charset="0"/>
                            <a:ea typeface="Karla" charset="0"/>
                            <a:cs typeface="Karla" charset="0"/>
                          </a:rPr>
                          <m:t>𝑖</m:t>
                        </m:r>
                      </m:sub>
                    </m:sSub>
                  </m:oMath>
                </a14:m>
                <a:r>
                  <a:rPr lang="en-US" sz="2400" dirty="0">
                    <a:solidFill>
                      <a:schemeClr val="tx1">
                        <a:lumMod val="75000"/>
                        <a:lumOff val="25000"/>
                      </a:schemeClr>
                    </a:solidFill>
                    <a:latin typeface="Karla" charset="0"/>
                    <a:ea typeface="Karla" charset="0"/>
                    <a:cs typeface="Karla" charset="0"/>
                  </a:rPr>
                  <a:t> (</a:t>
                </a:r>
                <a:r>
                  <a:rPr lang="en-US" sz="2400" i="1" dirty="0">
                    <a:solidFill>
                      <a:schemeClr val="tx1">
                        <a:lumMod val="75000"/>
                        <a:lumOff val="25000"/>
                      </a:schemeClr>
                    </a:solidFill>
                    <a:latin typeface="Karla" charset="0"/>
                    <a:ea typeface="Karla" charset="0"/>
                    <a:cs typeface="Karla" charset="0"/>
                  </a:rPr>
                  <a:t>similar</a:t>
                </a:r>
                <a:r>
                  <a:rPr lang="en-US" sz="2400" dirty="0">
                    <a:solidFill>
                      <a:schemeClr val="tx1">
                        <a:lumMod val="75000"/>
                        <a:lumOff val="25000"/>
                      </a:schemeClr>
                    </a:solidFill>
                    <a:latin typeface="Karla" charset="0"/>
                    <a:ea typeface="Karla" charset="0"/>
                    <a:cs typeface="Karla" charset="0"/>
                  </a:rPr>
                  <a:t> refers to a notion of distance between predictors).</a:t>
                </a:r>
              </a:p>
              <a:p>
                <a:endParaRPr lang="en-US" sz="2400" dirty="0">
                  <a:solidFill>
                    <a:schemeClr val="tx1">
                      <a:lumMod val="75000"/>
                      <a:lumOff val="25000"/>
                    </a:schemeClr>
                  </a:solidFill>
                  <a:latin typeface="Karla" charset="0"/>
                  <a:ea typeface="Karla" charset="0"/>
                  <a:cs typeface="Karla"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754699" y="1641623"/>
                <a:ext cx="10682602" cy="4154984"/>
              </a:xfrm>
              <a:prstGeom prst="rect">
                <a:avLst/>
              </a:prstGeom>
              <a:blipFill rotWithShape="0">
                <a:blip r:embed="rId4"/>
                <a:stretch>
                  <a:fillRect l="-913" t="-1173"/>
                </a:stretch>
              </a:blipFill>
            </p:spPr>
            <p:txBody>
              <a:bodyPr/>
              <a:lstStyle/>
              <a:p>
                <a:r>
                  <a:rPr lang="en-US">
                    <a:noFill/>
                  </a:rPr>
                  <a:t> </a:t>
                </a:r>
              </a:p>
            </p:txBody>
          </p:sp>
        </mc:Fallback>
      </mc:AlternateContent>
    </p:spTree>
    <p:extLst>
      <p:ext uri="{BB962C8B-B14F-4D97-AF65-F5344CB8AC3E}">
        <p14:creationId xmlns:p14="http://schemas.microsoft.com/office/powerpoint/2010/main" val="4060109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Model 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Comparison of Two Models   </a:t>
                </a:r>
              </a:p>
              <a:p>
                <a:pPr>
                  <a:spcBef>
                    <a:spcPts val="0"/>
                  </a:spcBef>
                  <a:spcAft>
                    <a:spcPts val="1200"/>
                  </a:spcAft>
                </a:pPr>
                <a:r>
                  <a:rPr lang="en-US" sz="2400" dirty="0"/>
                  <a:t>	How do we choose from two different models?</a:t>
                </a:r>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we know </a:t>
                </a:r>
                <a14:m>
                  <m:oMath xmlns:m="http://schemas.openxmlformats.org/officeDocument/2006/math">
                    <m:acc>
                      <m:accPr>
                        <m:chr m:val="̂"/>
                        <m:ctrlPr>
                          <a:rPr lang="en-US" sz="2400" b="1" i="1" smtClean="0">
                            <a:latin typeface="Cambria Math"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3"/>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24</a:t>
            </a:fld>
            <a:endParaRPr lang="en-US"/>
          </a:p>
        </p:txBody>
      </p:sp>
    </p:spTree>
    <p:extLst>
      <p:ext uri="{BB962C8B-B14F-4D97-AF65-F5344CB8AC3E}">
        <p14:creationId xmlns:p14="http://schemas.microsoft.com/office/powerpoint/2010/main" val="12871339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Error Evaluation</a:t>
            </a:r>
          </a:p>
        </p:txBody>
      </p:sp>
      <p:sp>
        <p:nvSpPr>
          <p:cNvPr id="3" name="Slide Number Placeholder 2"/>
          <p:cNvSpPr>
            <a:spLocks noGrp="1"/>
          </p:cNvSpPr>
          <p:nvPr>
            <p:ph type="sldNum" sz="quarter" idx="12"/>
          </p:nvPr>
        </p:nvSpPr>
        <p:spPr/>
        <p:txBody>
          <a:bodyPr/>
          <a:lstStyle/>
          <a:p>
            <a:fld id="{81B7CCDB-6D39-0547-B7B3-C80E39D6513A}" type="slidenum">
              <a:rPr lang="en-US" smtClean="0"/>
              <a:t>25</a:t>
            </a:fld>
            <a:endParaRPr lang="en-US"/>
          </a:p>
        </p:txBody>
      </p:sp>
    </p:spTree>
    <p:extLst>
      <p:ext uri="{BB962C8B-B14F-4D97-AF65-F5344CB8AC3E}">
        <p14:creationId xmlns:p14="http://schemas.microsoft.com/office/powerpoint/2010/main" val="12939053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E0BB9446-A2B0-3F43-A16B-44064BB18F8E}"/>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26</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3204723"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Start with some data.</a:t>
            </a:r>
          </a:p>
        </p:txBody>
      </p:sp>
    </p:spTree>
    <p:extLst>
      <p:ext uri="{BB962C8B-B14F-4D97-AF65-F5344CB8AC3E}">
        <p14:creationId xmlns:p14="http://schemas.microsoft.com/office/powerpoint/2010/main" val="11161614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97A66C0A-919C-7D4F-A11E-94FE485D1D5C}"/>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27</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10486659"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Hide some of the data from the model. This is called </a:t>
            </a:r>
            <a:r>
              <a:rPr lang="en-US" sz="2400" b="1" dirty="0">
                <a:solidFill>
                  <a:schemeClr val="tx1">
                    <a:lumMod val="75000"/>
                    <a:lumOff val="25000"/>
                  </a:schemeClr>
                </a:solidFill>
                <a:latin typeface="Karla" charset="0"/>
                <a:ea typeface="Karla" charset="0"/>
                <a:cs typeface="Karla" charset="0"/>
              </a:rPr>
              <a:t>train-test</a:t>
            </a:r>
            <a:r>
              <a:rPr lang="en-US" sz="2400" dirty="0">
                <a:solidFill>
                  <a:schemeClr val="tx1">
                    <a:lumMod val="75000"/>
                    <a:lumOff val="25000"/>
                  </a:schemeClr>
                </a:solidFill>
                <a:latin typeface="Karla" charset="0"/>
                <a:ea typeface="Karla" charset="0"/>
                <a:cs typeface="Karla" charset="0"/>
              </a:rPr>
              <a:t> split. </a:t>
            </a:r>
          </a:p>
        </p:txBody>
      </p:sp>
      <mc:AlternateContent xmlns:mc="http://schemas.openxmlformats.org/markup-compatibility/2006" xmlns:a14="http://schemas.microsoft.com/office/drawing/2010/main">
        <mc:Choice Requires="a14">
          <p:sp>
            <p:nvSpPr>
              <p:cNvPr id="5" name="TextBox 4"/>
              <p:cNvSpPr txBox="1"/>
              <p:nvPr/>
            </p:nvSpPr>
            <p:spPr>
              <a:xfrm>
                <a:off x="9678074" y="1943746"/>
                <a:ext cx="2164634" cy="3046988"/>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We use the train set to estimate </a:t>
                </a:r>
                <a14:m>
                  <m:oMath xmlns:m="http://schemas.openxmlformats.org/officeDocument/2006/math">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panose="02040503050406030204" pitchFamily="18" charset="0"/>
                            <a:ea typeface="Karla" charset="0"/>
                            <a:cs typeface="Karla" charset="0"/>
                          </a:rPr>
                          <m:t>𝑦</m:t>
                        </m:r>
                      </m:e>
                    </m:acc>
                    <m:r>
                      <a:rPr lang="en-US" sz="2400">
                        <a:solidFill>
                          <a:schemeClr val="tx1">
                            <a:lumMod val="75000"/>
                            <a:lumOff val="25000"/>
                          </a:schemeClr>
                        </a:solidFill>
                        <a:latin typeface="Cambria Math" panose="02040503050406030204" pitchFamily="18"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and the test set to evaluate the model. </a:t>
                </a:r>
              </a:p>
              <a:p>
                <a:endParaRPr lang="en-US" sz="2400" dirty="0">
                  <a:latin typeface="Karla" charset="0"/>
                  <a:ea typeface="Karla" charset="0"/>
                  <a:cs typeface="Karla"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9678074" y="1943746"/>
                <a:ext cx="2164634" cy="3046988"/>
              </a:xfrm>
              <a:prstGeom prst="rect">
                <a:avLst/>
              </a:prstGeom>
              <a:blipFill rotWithShape="0">
                <a:blip r:embed="rId4"/>
                <a:stretch>
                  <a:fillRect l="-4507" t="-1600"/>
                </a:stretch>
              </a:blipFill>
            </p:spPr>
            <p:txBody>
              <a:bodyPr/>
              <a:lstStyle/>
              <a:p>
                <a:r>
                  <a:rPr lang="en-US">
                    <a:noFill/>
                  </a:rPr>
                  <a:t> </a:t>
                </a:r>
              </a:p>
            </p:txBody>
          </p:sp>
        </mc:Fallback>
      </mc:AlternateContent>
    </p:spTree>
    <p:extLst>
      <p:ext uri="{BB962C8B-B14F-4D97-AF65-F5344CB8AC3E}">
        <p14:creationId xmlns:p14="http://schemas.microsoft.com/office/powerpoint/2010/main" val="13679707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2C55CDF5-DBA0-1E44-8F2B-7E3A17BD1E9E}"/>
              </a:ext>
            </a:extLst>
          </p:cNvPr>
          <p:cNvPicPr>
            <a:picLocks noChangeAspect="1"/>
          </p:cNvPicPr>
          <p:nvPr/>
        </p:nvPicPr>
        <p:blipFill>
          <a:blip r:embed="rId3"/>
          <a:stretch>
            <a:fillRect/>
          </a:stretch>
        </p:blipFill>
        <p:spPr>
          <a:xfrm>
            <a:off x="2615182" y="1463040"/>
            <a:ext cx="6858255" cy="457217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28</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655958" y="902522"/>
                <a:ext cx="2749920"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Estimate </a:t>
                </a:r>
                <a14:m>
                  <m:oMath xmlns:m="http://schemas.openxmlformats.org/officeDocument/2006/math">
                    <m:acc>
                      <m:accPr>
                        <m:chr m:val="̂"/>
                        <m:ctrlPr>
                          <a:rPr lang="en-US" sz="2400" b="0" i="1" smtClean="0">
                            <a:solidFill>
                              <a:schemeClr val="tx1">
                                <a:lumMod val="75000"/>
                                <a:lumOff val="25000"/>
                              </a:schemeClr>
                            </a:solidFill>
                            <a:latin typeface="Cambria Math" charset="0"/>
                            <a:ea typeface="Karla" charset="0"/>
                          </a:rPr>
                        </m:ctrlPr>
                      </m:accPr>
                      <m:e>
                        <m:r>
                          <a:rPr lang="en-US" sz="2400" b="0" i="1" smtClean="0">
                            <a:solidFill>
                              <a:schemeClr val="tx1">
                                <a:lumMod val="75000"/>
                                <a:lumOff val="25000"/>
                              </a:schemeClr>
                            </a:solidFill>
                            <a:latin typeface="Cambria Math" charset="0"/>
                            <a:ea typeface="Karla" charset="0"/>
                          </a:rPr>
                          <m:t>𝑦</m:t>
                        </m:r>
                      </m:e>
                    </m:acc>
                  </m:oMath>
                </a14:m>
                <a:r>
                  <a:rPr lang="en-US" sz="2400" dirty="0">
                    <a:solidFill>
                      <a:schemeClr val="tx1">
                        <a:lumMod val="75000"/>
                        <a:lumOff val="25000"/>
                      </a:schemeClr>
                    </a:solidFill>
                    <a:latin typeface="Karla" charset="0"/>
                    <a:ea typeface="Karla" charset="0"/>
                    <a:cs typeface="Karla" charset="0"/>
                  </a:rPr>
                  <a:t> for </a:t>
                </a:r>
                <a:r>
                  <a:rPr lang="en-US" sz="2400" i="1" dirty="0">
                    <a:solidFill>
                      <a:schemeClr val="tx1">
                        <a:lumMod val="75000"/>
                        <a:lumOff val="25000"/>
                      </a:schemeClr>
                    </a:solidFill>
                    <a:latin typeface="Karla" charset="0"/>
                    <a:ea typeface="Karla" charset="0"/>
                    <a:cs typeface="Karla" charset="0"/>
                  </a:rPr>
                  <a:t>k=1 .</a:t>
                </a:r>
              </a:p>
            </p:txBody>
          </p:sp>
        </mc:Choice>
        <mc:Fallback xmlns="">
          <p:sp>
            <p:nvSpPr>
              <p:cNvPr id="11" name="TextBox 10"/>
              <p:cNvSpPr txBox="1">
                <a:spLocks noRot="1" noChangeAspect="1" noMove="1" noResize="1" noEditPoints="1" noAdjustHandles="1" noChangeArrowheads="1" noChangeShapeType="1" noTextEdit="1"/>
              </p:cNvSpPr>
              <p:nvPr/>
            </p:nvSpPr>
            <p:spPr>
              <a:xfrm>
                <a:off x="655958" y="902522"/>
                <a:ext cx="2749920" cy="461665"/>
              </a:xfrm>
              <a:prstGeom prst="rect">
                <a:avLst/>
              </a:prstGeom>
              <a:blipFill rotWithShape="0">
                <a:blip r:embed="rId4"/>
                <a:stretch>
                  <a:fillRect l="-3548" t="-10526" r="-2439" b="-28947"/>
                </a:stretch>
              </a:blipFill>
            </p:spPr>
            <p:txBody>
              <a:bodyPr/>
              <a:lstStyle/>
              <a:p>
                <a:r>
                  <a:rPr lang="en-US">
                    <a:noFill/>
                  </a:rPr>
                  <a:t> </a:t>
                </a:r>
              </a:p>
            </p:txBody>
          </p:sp>
        </mc:Fallback>
      </mc:AlternateContent>
    </p:spTree>
    <p:extLst>
      <p:ext uri="{BB962C8B-B14F-4D97-AF65-F5344CB8AC3E}">
        <p14:creationId xmlns:p14="http://schemas.microsoft.com/office/powerpoint/2010/main" val="1015016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4608DB2-9A91-5444-957D-960B2C9EBEB1}"/>
              </a:ext>
            </a:extLst>
          </p:cNvPr>
          <p:cNvSpPr>
            <a:spLocks noGrp="1"/>
          </p:cNvSpPr>
          <p:nvPr>
            <p:ph type="title"/>
          </p:nvPr>
        </p:nvSpPr>
        <p:spPr/>
        <p:txBody>
          <a:bodyPr/>
          <a:lstStyle/>
          <a:p>
            <a:r>
              <a:rPr lang="en-US" dirty="0"/>
              <a:t>Let’s start</a:t>
            </a:r>
          </a:p>
        </p:txBody>
      </p:sp>
      <p:sp>
        <p:nvSpPr>
          <p:cNvPr id="3" name="Slide Number Placeholder 2">
            <a:extLst>
              <a:ext uri="{FF2B5EF4-FFF2-40B4-BE49-F238E27FC236}">
                <a16:creationId xmlns="" xmlns:a16="http://schemas.microsoft.com/office/drawing/2014/main" id="{B27854F5-9087-4C47-92F8-07E7D56EC288}"/>
              </a:ext>
            </a:extLst>
          </p:cNvPr>
          <p:cNvSpPr>
            <a:spLocks noGrp="1"/>
          </p:cNvSpPr>
          <p:nvPr>
            <p:ph type="sldNum" sz="quarter" idx="12"/>
          </p:nvPr>
        </p:nvSpPr>
        <p:spPr/>
        <p:txBody>
          <a:bodyPr/>
          <a:lstStyle/>
          <a:p>
            <a:fld id="{81B7CCDB-6D39-0547-B7B3-C80E39D6513A}" type="slidenum">
              <a:rPr lang="en-US" smtClean="0"/>
              <a:t>2</a:t>
            </a:fld>
            <a:endParaRPr lang="en-US"/>
          </a:p>
        </p:txBody>
      </p:sp>
    </p:spTree>
    <p:extLst>
      <p:ext uri="{BB962C8B-B14F-4D97-AF65-F5344CB8AC3E}">
        <p14:creationId xmlns:p14="http://schemas.microsoft.com/office/powerpoint/2010/main" val="34243354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AA42A614-85D4-1A43-86DA-1DD1D63B4438}"/>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29</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8817991"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Now, we look at the data we have not used, the </a:t>
            </a:r>
            <a:r>
              <a:rPr lang="en-US" sz="2400" b="1" dirty="0">
                <a:solidFill>
                  <a:srgbClr val="FF0000"/>
                </a:solidFill>
                <a:latin typeface="Karla" charset="0"/>
                <a:ea typeface="Karla" charset="0"/>
                <a:cs typeface="Karla" charset="0"/>
              </a:rPr>
              <a:t>test</a:t>
            </a:r>
            <a:r>
              <a:rPr lang="en-US" sz="2400" dirty="0">
                <a:solidFill>
                  <a:srgbClr val="FF0000"/>
                </a:solidFill>
                <a:latin typeface="Karla" charset="0"/>
                <a:ea typeface="Karla" charset="0"/>
                <a:cs typeface="Karla" charset="0"/>
              </a:rPr>
              <a:t> </a:t>
            </a:r>
            <a:r>
              <a:rPr lang="en-US" sz="2400" b="1" dirty="0">
                <a:solidFill>
                  <a:srgbClr val="FF0000"/>
                </a:solidFill>
                <a:latin typeface="Karla" charset="0"/>
                <a:ea typeface="Karla" charset="0"/>
                <a:cs typeface="Karla" charset="0"/>
              </a:rPr>
              <a:t>data</a:t>
            </a:r>
            <a:r>
              <a:rPr lang="en-US" sz="2400" dirty="0">
                <a:solidFill>
                  <a:srgbClr val="FF0000"/>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(red crosses).</a:t>
            </a:r>
            <a:endParaRPr lang="en-US" sz="2400" i="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58902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 xmlns:a16="http://schemas.microsoft.com/office/drawing/2014/main" id="{AA42A614-85D4-1A43-86DA-1DD1D63B4438}"/>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30</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655958" y="902522"/>
                <a:ext cx="4907562"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Calculate the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r>
                          <m:rPr>
                            <m:nor/>
                          </m:rPr>
                          <a:rPr lang="en-US" sz="2400" b="1" dirty="0">
                            <a:solidFill>
                              <a:schemeClr val="tx1">
                                <a:lumMod val="75000"/>
                                <a:lumOff val="25000"/>
                              </a:schemeClr>
                            </a:solidFill>
                            <a:latin typeface="Karla" charset="0"/>
                            <a:ea typeface="Karla" charset="0"/>
                            <a:cs typeface="Karla" charset="0"/>
                          </a:rPr>
                          <m:t>residuals</m:t>
                        </m:r>
                        <m:r>
                          <a:rPr lang="en-US" sz="2400" b="0" i="1" dirty="0" smtClean="0">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𝑦</m:t>
                        </m:r>
                      </m:e>
                      <m:sub>
                        <m:r>
                          <a:rPr lang="en-US" sz="2400" i="1">
                            <a:solidFill>
                              <a:schemeClr val="tx1">
                                <a:lumMod val="75000"/>
                                <a:lumOff val="25000"/>
                              </a:schemeClr>
                            </a:solidFill>
                            <a:latin typeface="Cambria Math" charset="0"/>
                            <a:ea typeface="Karla" charset="0"/>
                            <a:cs typeface="Karla" charset="0"/>
                          </a:rPr>
                          <m:t>𝑖</m:t>
                        </m:r>
                      </m:sub>
                    </m:sSub>
                    <m:r>
                      <a:rPr lang="en-US" sz="2400" i="1">
                        <a:solidFill>
                          <a:schemeClr val="tx1">
                            <a:lumMod val="75000"/>
                            <a:lumOff val="25000"/>
                          </a:schemeClr>
                        </a:solidFill>
                        <a:latin typeface="Cambria Math" charset="0"/>
                        <a:ea typeface="Karla" charset="0"/>
                        <a:cs typeface="Karla" charset="0"/>
                      </a:rPr>
                      <m:t>−</m:t>
                    </m:r>
                    <m:sSub>
                      <m:sSubPr>
                        <m:ctrlPr>
                          <a:rPr lang="en-US" sz="2400" i="1">
                            <a:solidFill>
                              <a:schemeClr val="tx1">
                                <a:lumMod val="75000"/>
                                <a:lumOff val="25000"/>
                              </a:schemeClr>
                            </a:solidFill>
                            <a:latin typeface="Cambria Math" charset="0"/>
                            <a:ea typeface="Karla" charset="0"/>
                            <a:cs typeface="Karla" charset="0"/>
                          </a:rPr>
                        </m:ctrlPr>
                      </m:sSubPr>
                      <m:e>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charset="0"/>
                                <a:ea typeface="Karla" charset="0"/>
                                <a:cs typeface="Karla" charset="0"/>
                              </a:rPr>
                              <m:t>𝑦</m:t>
                            </m:r>
                          </m:e>
                        </m:acc>
                      </m:e>
                      <m:sub>
                        <m:r>
                          <a:rPr lang="en-US" sz="2400" i="1">
                            <a:solidFill>
                              <a:schemeClr val="tx1">
                                <a:lumMod val="75000"/>
                                <a:lumOff val="25000"/>
                              </a:schemeClr>
                            </a:solidFill>
                            <a:latin typeface="Cambria Math" charset="0"/>
                            <a:ea typeface="Karla" charset="0"/>
                            <a:cs typeface="Karla" charset="0"/>
                          </a:rPr>
                          <m:t>𝑖</m:t>
                        </m:r>
                      </m:sub>
                    </m:sSub>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p>
            </p:txBody>
          </p:sp>
        </mc:Choice>
        <mc:Fallback xmlns="">
          <p:sp>
            <p:nvSpPr>
              <p:cNvPr id="11" name="TextBox 10"/>
              <p:cNvSpPr txBox="1">
                <a:spLocks noRot="1" noChangeAspect="1" noMove="1" noResize="1" noEditPoints="1" noAdjustHandles="1" noChangeArrowheads="1" noChangeShapeType="1" noTextEdit="1"/>
              </p:cNvSpPr>
              <p:nvPr/>
            </p:nvSpPr>
            <p:spPr>
              <a:xfrm>
                <a:off x="655958" y="902522"/>
                <a:ext cx="4907562" cy="461665"/>
              </a:xfrm>
              <a:prstGeom prst="rect">
                <a:avLst/>
              </a:prstGeom>
              <a:blipFill rotWithShape="0">
                <a:blip r:embed="rId4"/>
                <a:stretch>
                  <a:fillRect l="-1988" t="-102632" b="-130263"/>
                </a:stretch>
              </a:blipFill>
            </p:spPr>
            <p:txBody>
              <a:bodyPr/>
              <a:lstStyle/>
              <a:p>
                <a:r>
                  <a:rPr lang="en-US">
                    <a:noFill/>
                  </a:rPr>
                  <a:t> </a:t>
                </a:r>
              </a:p>
            </p:txBody>
          </p:sp>
        </mc:Fallback>
      </mc:AlternateContent>
      <p:grpSp>
        <p:nvGrpSpPr>
          <p:cNvPr id="39" name="Group 38"/>
          <p:cNvGrpSpPr/>
          <p:nvPr/>
        </p:nvGrpSpPr>
        <p:grpSpPr>
          <a:xfrm>
            <a:off x="4320387" y="2159170"/>
            <a:ext cx="4074910" cy="2712516"/>
            <a:chOff x="4320387" y="2159170"/>
            <a:chExt cx="4074910" cy="2712516"/>
          </a:xfrm>
          <a:effectLst>
            <a:glow rad="101600">
              <a:schemeClr val="bg1">
                <a:lumMod val="75000"/>
                <a:alpha val="40000"/>
              </a:schemeClr>
            </a:glow>
            <a:reflection endPos="0" dir="5400000" sy="-100000" algn="bl" rotWithShape="0"/>
          </a:effectLst>
        </p:grpSpPr>
        <p:cxnSp>
          <p:nvCxnSpPr>
            <p:cNvPr id="7" name="Straight Connector 6"/>
            <p:cNvCxnSpPr/>
            <p:nvPr/>
          </p:nvCxnSpPr>
          <p:spPr>
            <a:xfrm>
              <a:off x="6357842" y="3559409"/>
              <a:ext cx="6137" cy="208655"/>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7087111" y="2435331"/>
              <a:ext cx="19434" cy="1713222"/>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7214042" y="2939581"/>
              <a:ext cx="2967" cy="1215109"/>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391307" y="2159170"/>
              <a:ext cx="3990" cy="1001340"/>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588785" y="3768064"/>
              <a:ext cx="1943" cy="515501"/>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4320387" y="4639506"/>
              <a:ext cx="5114" cy="232180"/>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156029" y="3850912"/>
              <a:ext cx="11252" cy="561528"/>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7708126" y="3160510"/>
              <a:ext cx="11252" cy="696539"/>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7431257" y="3066922"/>
              <a:ext cx="5626" cy="93588"/>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580842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181" y="1462938"/>
            <a:ext cx="6858153" cy="4572102"/>
          </a:xfrm>
          <a:prstGeom prst="rect">
            <a:avLst/>
          </a:prstGeom>
        </p:spPr>
      </p:pic>
      <p:sp>
        <p:nvSpPr>
          <p:cNvPr id="2" name="Title 1"/>
          <p:cNvSpPr>
            <a:spLocks noGrp="1"/>
          </p:cNvSpPr>
          <p:nvPr>
            <p:ph type="title"/>
          </p:nvPr>
        </p:nvSpPr>
        <p:spPr/>
        <p:txBody>
          <a:bodyPr/>
          <a:lstStyle/>
          <a:p>
            <a:r>
              <a:rPr lang="en-US" dirty="0"/>
              <a:t>Error Evaluation </a:t>
            </a:r>
          </a:p>
        </p:txBody>
      </p:sp>
      <p:sp>
        <p:nvSpPr>
          <p:cNvPr id="4" name="Slide Number Placeholder 3"/>
          <p:cNvSpPr>
            <a:spLocks noGrp="1"/>
          </p:cNvSpPr>
          <p:nvPr>
            <p:ph type="sldNum" sz="quarter" idx="12"/>
          </p:nvPr>
        </p:nvSpPr>
        <p:spPr/>
        <p:txBody>
          <a:bodyPr/>
          <a:lstStyle/>
          <a:p>
            <a:fld id="{81B7CCDB-6D39-0547-B7B3-C80E39D6513A}" type="slidenum">
              <a:rPr lang="en-US" smtClean="0"/>
              <a:t>31</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2989921" cy="461665"/>
          </a:xfrm>
          <a:prstGeom prst="rect">
            <a:avLst/>
          </a:prstGeom>
          <a:noFill/>
        </p:spPr>
        <p:txBody>
          <a:bodyPr wrap="none" rtlCol="0">
            <a:spAutoFit/>
          </a:bodyPr>
          <a:lstStyle/>
          <a:p>
            <a:r>
              <a:rPr lang="en-US" sz="2400" dirty="0">
                <a:latin typeface="Karla" charset="0"/>
                <a:ea typeface="Karla" charset="0"/>
                <a:cs typeface="Karla" charset="0"/>
              </a:rPr>
              <a:t>Do the same for </a:t>
            </a:r>
            <a:r>
              <a:rPr lang="en-US" sz="2400" i="1" dirty="0">
                <a:latin typeface="Karla" charset="0"/>
                <a:ea typeface="Karla" charset="0"/>
                <a:cs typeface="Karla" charset="0"/>
              </a:rPr>
              <a:t>k=3.</a:t>
            </a:r>
          </a:p>
        </p:txBody>
      </p:sp>
      <p:grpSp>
        <p:nvGrpSpPr>
          <p:cNvPr id="39" name="Group 38"/>
          <p:cNvGrpSpPr/>
          <p:nvPr/>
        </p:nvGrpSpPr>
        <p:grpSpPr>
          <a:xfrm>
            <a:off x="4320387" y="2159170"/>
            <a:ext cx="4099336" cy="2712516"/>
            <a:chOff x="4320387" y="2159170"/>
            <a:chExt cx="4099336" cy="2712516"/>
          </a:xfrm>
          <a:effectLst>
            <a:glow rad="101600">
              <a:schemeClr val="bg1">
                <a:lumMod val="75000"/>
                <a:alpha val="40000"/>
              </a:schemeClr>
            </a:glow>
            <a:reflection endPos="0" dir="5400000" sy="-100000" algn="bl" rotWithShape="0"/>
          </a:effectLst>
        </p:grpSpPr>
        <p:cxnSp>
          <p:nvCxnSpPr>
            <p:cNvPr id="7" name="Straight Connector 6"/>
            <p:cNvCxnSpPr/>
            <p:nvPr/>
          </p:nvCxnSpPr>
          <p:spPr>
            <a:xfrm>
              <a:off x="6357842" y="3559409"/>
              <a:ext cx="6744" cy="306421"/>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7087111" y="2435331"/>
              <a:ext cx="28913" cy="1439552"/>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7214042" y="2939581"/>
              <a:ext cx="19677" cy="935302"/>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391307" y="2159170"/>
              <a:ext cx="28416" cy="1742874"/>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585988" y="4137434"/>
              <a:ext cx="4740" cy="146131"/>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4320387" y="4639506"/>
              <a:ext cx="5114" cy="232180"/>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156029" y="3850912"/>
              <a:ext cx="13500" cy="268415"/>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7431257" y="3066922"/>
              <a:ext cx="19745" cy="817015"/>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296184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Evaluation </a:t>
            </a:r>
          </a:p>
        </p:txBody>
      </p:sp>
      <p:sp>
        <p:nvSpPr>
          <p:cNvPr id="4" name="Slide Number Placeholder 3"/>
          <p:cNvSpPr>
            <a:spLocks noGrp="1"/>
          </p:cNvSpPr>
          <p:nvPr>
            <p:ph type="sldNum" sz="quarter" idx="12"/>
          </p:nvPr>
        </p:nvSpPr>
        <p:spPr/>
        <p:txBody>
          <a:bodyPr/>
          <a:lstStyle/>
          <a:p>
            <a:fld id="{81B7CCDB-6D39-0547-B7B3-C80E39D6513A}" type="slidenum">
              <a:rPr lang="en-US" smtClean="0"/>
              <a:t>32</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716450" y="1197992"/>
                <a:ext cx="10759100" cy="4016484"/>
              </a:xfrm>
              <a:prstGeom prst="rect">
                <a:avLst/>
              </a:prstGeom>
              <a:noFill/>
            </p:spPr>
            <p:txBody>
              <a:bodyPr wrap="square" rtlCol="0">
                <a:spAutoFit/>
              </a:bodyPr>
              <a:lstStyle/>
              <a:p>
                <a:pPr>
                  <a:spcAft>
                    <a:spcPts val="1800"/>
                  </a:spcAft>
                </a:pPr>
                <a:r>
                  <a:rPr lang="en-US" sz="2400" dirty="0">
                    <a:solidFill>
                      <a:schemeClr val="tx1">
                        <a:lumMod val="75000"/>
                        <a:lumOff val="25000"/>
                      </a:schemeClr>
                    </a:solidFill>
                    <a:latin typeface="Karla" charset="0"/>
                    <a:ea typeface="Karla" charset="0"/>
                    <a:cs typeface="Karla" charset="0"/>
                  </a:rPr>
                  <a:t>In order to quantify how well a model performs, we define a </a:t>
                </a:r>
                <a:r>
                  <a:rPr lang="en-US" sz="2400" b="1" i="1" dirty="0">
                    <a:solidFill>
                      <a:schemeClr val="tx1">
                        <a:lumMod val="75000"/>
                        <a:lumOff val="25000"/>
                      </a:schemeClr>
                    </a:solidFill>
                    <a:latin typeface="Karla" charset="0"/>
                    <a:ea typeface="Karla" charset="0"/>
                    <a:cs typeface="Karla" charset="0"/>
                  </a:rPr>
                  <a:t>loss</a:t>
                </a:r>
                <a:r>
                  <a:rPr lang="en-US" sz="2400" dirty="0">
                    <a:solidFill>
                      <a:schemeClr val="tx1">
                        <a:lumMod val="75000"/>
                        <a:lumOff val="25000"/>
                      </a:schemeClr>
                    </a:solidFill>
                    <a:latin typeface="Karla" charset="0"/>
                    <a:ea typeface="Karla" charset="0"/>
                    <a:cs typeface="Karla" charset="0"/>
                  </a:rPr>
                  <a:t> or </a:t>
                </a:r>
                <a:r>
                  <a:rPr lang="en-US" sz="2400" b="1" i="1" dirty="0">
                    <a:solidFill>
                      <a:schemeClr val="tx1">
                        <a:lumMod val="75000"/>
                        <a:lumOff val="25000"/>
                      </a:schemeClr>
                    </a:solidFill>
                    <a:latin typeface="Karla" charset="0"/>
                    <a:ea typeface="Karla" charset="0"/>
                    <a:cs typeface="Karla" charset="0"/>
                  </a:rPr>
                  <a:t>error function. </a:t>
                </a:r>
              </a:p>
              <a:p>
                <a:r>
                  <a:rPr lang="en-US" sz="2400" dirty="0">
                    <a:solidFill>
                      <a:schemeClr val="tx1">
                        <a:lumMod val="75000"/>
                        <a:lumOff val="25000"/>
                      </a:schemeClr>
                    </a:solidFill>
                    <a:latin typeface="Karla" charset="0"/>
                    <a:ea typeface="Karla" charset="0"/>
                    <a:cs typeface="Karla" charset="0"/>
                  </a:rPr>
                  <a:t>A common loss function for quantitative outcomes is the </a:t>
                </a:r>
                <a:r>
                  <a:rPr lang="en-US" sz="2400" b="1" dirty="0">
                    <a:solidFill>
                      <a:schemeClr val="tx1">
                        <a:lumMod val="75000"/>
                        <a:lumOff val="25000"/>
                      </a:schemeClr>
                    </a:solidFill>
                    <a:latin typeface="Karla" charset="0"/>
                    <a:ea typeface="Karla" charset="0"/>
                    <a:cs typeface="Karla" charset="0"/>
                  </a:rPr>
                  <a:t>Mean Squared Error (MSE):</a:t>
                </a:r>
                <a:r>
                  <a:rPr lang="en-US" sz="2400" dirty="0">
                    <a:solidFill>
                      <a:schemeClr val="tx1">
                        <a:lumMod val="75000"/>
                        <a:lumOff val="25000"/>
                      </a:schemeClr>
                    </a:solidFill>
                    <a:latin typeface="Karla" charset="0"/>
                    <a:ea typeface="Karla" charset="0"/>
                    <a:cs typeface="Karla" charset="0"/>
                  </a:rPr>
                  <a:t> </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The quantity </a:t>
                </a:r>
                <a14:m>
                  <m:oMath xmlns:m="http://schemas.openxmlformats.org/officeDocument/2006/math">
                    <m:sSub>
                      <m:sSubPr>
                        <m:ctrlPr>
                          <a:rPr lang="en-US" sz="240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panose="02040503050406030204" pitchFamily="18" charset="0"/>
                            <a:ea typeface="Karla" charset="0"/>
                            <a:cs typeface="Karla" charset="0"/>
                          </a:rPr>
                          <m:t>𝑦</m:t>
                        </m:r>
                      </m:e>
                      <m:sub>
                        <m:r>
                          <a:rPr lang="en-US" sz="2400" b="0" i="1" smtClean="0">
                            <a:solidFill>
                              <a:schemeClr val="tx1">
                                <a:lumMod val="75000"/>
                                <a:lumOff val="25000"/>
                              </a:schemeClr>
                            </a:solidFill>
                            <a:latin typeface="Cambria Math" panose="02040503050406030204" pitchFamily="18" charset="0"/>
                            <a:ea typeface="Karla" charset="0"/>
                            <a:cs typeface="Karla" charset="0"/>
                          </a:rPr>
                          <m:t>𝑖</m:t>
                        </m:r>
                      </m:sub>
                    </m:sSub>
                    <m:r>
                      <a:rPr lang="en-US" sz="2400" b="0" i="1" smtClean="0">
                        <a:solidFill>
                          <a:schemeClr val="tx1">
                            <a:lumMod val="75000"/>
                            <a:lumOff val="25000"/>
                          </a:schemeClr>
                        </a:solidFill>
                        <a:latin typeface="Cambria Math" panose="02040503050406030204" pitchFamily="18" charset="0"/>
                        <a:ea typeface="Karla" charset="0"/>
                        <a:cs typeface="Karla" charset="0"/>
                      </a:rPr>
                      <m:t>−</m:t>
                    </m:r>
                    <m:sSub>
                      <m:sSubPr>
                        <m:ctrlPr>
                          <a:rPr lang="en-US" sz="2400" b="0" i="1" smtClean="0">
                            <a:solidFill>
                              <a:schemeClr val="tx1">
                                <a:lumMod val="75000"/>
                                <a:lumOff val="25000"/>
                              </a:schemeClr>
                            </a:solidFill>
                            <a:latin typeface="Cambria Math" charset="0"/>
                            <a:ea typeface="Karla" charset="0"/>
                            <a:cs typeface="Karla" charset="0"/>
                          </a:rPr>
                        </m:ctrlPr>
                      </m:sSubPr>
                      <m:e>
                        <m:acc>
                          <m:accPr>
                            <m:chr m:val="̂"/>
                            <m:ctrlPr>
                              <a:rPr lang="en-US" sz="2400" b="0" i="1" smtClean="0">
                                <a:solidFill>
                                  <a:schemeClr val="tx1">
                                    <a:lumMod val="75000"/>
                                    <a:lumOff val="25000"/>
                                  </a:schemeClr>
                                </a:solidFill>
                                <a:latin typeface="Cambria Math" charset="0"/>
                                <a:ea typeface="Karla" charset="0"/>
                                <a:cs typeface="Karla" charset="0"/>
                              </a:rPr>
                            </m:ctrlPr>
                          </m:accPr>
                          <m:e>
                            <m:r>
                              <a:rPr lang="en-US" sz="2400" b="0" i="1" smtClean="0">
                                <a:solidFill>
                                  <a:schemeClr val="tx1">
                                    <a:lumMod val="75000"/>
                                    <a:lumOff val="25000"/>
                                  </a:schemeClr>
                                </a:solidFill>
                                <a:latin typeface="Cambria Math" panose="02040503050406030204" pitchFamily="18" charset="0"/>
                                <a:ea typeface="Karla" charset="0"/>
                                <a:cs typeface="Karla" charset="0"/>
                              </a:rPr>
                              <m:t>𝑦</m:t>
                            </m:r>
                          </m:e>
                        </m:acc>
                      </m:e>
                      <m:sub>
                        <m:r>
                          <a:rPr lang="en-US" sz="2400" b="0" i="1" smtClean="0">
                            <a:solidFill>
                              <a:schemeClr val="tx1">
                                <a:lumMod val="75000"/>
                                <a:lumOff val="25000"/>
                              </a:schemeClr>
                            </a:solidFill>
                            <a:latin typeface="Cambria Math" panose="02040503050406030204" pitchFamily="18" charset="0"/>
                            <a:ea typeface="Karla" charset="0"/>
                            <a:cs typeface="Karla" charset="0"/>
                          </a:rPr>
                          <m:t>𝑖</m:t>
                        </m:r>
                      </m:sub>
                    </m:sSub>
                  </m:oMath>
                </a14:m>
                <a:r>
                  <a:rPr lang="en-US" sz="2400" dirty="0">
                    <a:solidFill>
                      <a:schemeClr val="tx1">
                        <a:lumMod val="75000"/>
                        <a:lumOff val="25000"/>
                      </a:schemeClr>
                    </a:solidFill>
                    <a:latin typeface="Karla" charset="0"/>
                    <a:ea typeface="Karla" charset="0"/>
                    <a:cs typeface="Karla" charset="0"/>
                  </a:rPr>
                  <a:t> is called a </a:t>
                </a:r>
                <a:r>
                  <a:rPr lang="en-US" sz="2400" b="1" i="1" dirty="0">
                    <a:solidFill>
                      <a:schemeClr val="tx1">
                        <a:lumMod val="75000"/>
                        <a:lumOff val="25000"/>
                      </a:schemeClr>
                    </a:solidFill>
                    <a:latin typeface="Karla" charset="0"/>
                    <a:ea typeface="Karla" charset="0"/>
                    <a:cs typeface="Karla" charset="0"/>
                  </a:rPr>
                  <a:t>residual</a:t>
                </a:r>
                <a:r>
                  <a:rPr lang="en-US" sz="2400" dirty="0">
                    <a:solidFill>
                      <a:schemeClr val="tx1">
                        <a:lumMod val="75000"/>
                        <a:lumOff val="25000"/>
                      </a:schemeClr>
                    </a:solidFill>
                    <a:latin typeface="Karla" charset="0"/>
                    <a:ea typeface="Karla" charset="0"/>
                    <a:cs typeface="Karla" charset="0"/>
                  </a:rPr>
                  <a:t> and measures the error at the </a:t>
                </a:r>
                <a:r>
                  <a:rPr lang="en-US" sz="2400" i="1" dirty="0" err="1">
                    <a:solidFill>
                      <a:schemeClr val="tx1">
                        <a:lumMod val="75000"/>
                        <a:lumOff val="25000"/>
                      </a:schemeClr>
                    </a:solidFill>
                    <a:latin typeface="Karla" charset="0"/>
                    <a:ea typeface="Karla" charset="0"/>
                    <a:cs typeface="Karla" charset="0"/>
                  </a:rPr>
                  <a:t>i</a:t>
                </a:r>
                <a:r>
                  <a:rPr lang="en-US" sz="2400" dirty="0" err="1">
                    <a:solidFill>
                      <a:schemeClr val="tx1">
                        <a:lumMod val="75000"/>
                        <a:lumOff val="25000"/>
                      </a:schemeClr>
                    </a:solidFill>
                    <a:latin typeface="Karla" charset="0"/>
                    <a:ea typeface="Karla" charset="0"/>
                    <a:cs typeface="Karla" charset="0"/>
                  </a:rPr>
                  <a:t>-th</a:t>
                </a:r>
                <a:r>
                  <a:rPr lang="en-US" sz="2400" dirty="0">
                    <a:solidFill>
                      <a:schemeClr val="tx1">
                        <a:lumMod val="75000"/>
                        <a:lumOff val="25000"/>
                      </a:schemeClr>
                    </a:solidFill>
                    <a:latin typeface="Karla" charset="0"/>
                    <a:ea typeface="Karla" charset="0"/>
                    <a:cs typeface="Karla" charset="0"/>
                  </a:rPr>
                  <a:t> prediction.</a:t>
                </a:r>
              </a:p>
              <a:p>
                <a:endParaRPr lang="en-US" sz="2400" dirty="0">
                  <a:solidFill>
                    <a:schemeClr val="tx1">
                      <a:lumMod val="75000"/>
                      <a:lumOff val="25000"/>
                    </a:schemeClr>
                  </a:solidFill>
                  <a:latin typeface="Karla" charset="0"/>
                  <a:ea typeface="Karla" charset="0"/>
                  <a:cs typeface="Karla"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716450" y="1197992"/>
                <a:ext cx="10759100" cy="4016484"/>
              </a:xfrm>
              <a:prstGeom prst="rect">
                <a:avLst/>
              </a:prstGeom>
              <a:blipFill rotWithShape="0">
                <a:blip r:embed="rId3"/>
                <a:stretch>
                  <a:fillRect l="-907" t="-1216"/>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4007757" y="3090638"/>
            <a:ext cx="3759200" cy="1005840"/>
          </a:xfrm>
          <a:prstGeom prst="rect">
            <a:avLst/>
          </a:prstGeom>
        </p:spPr>
      </p:pic>
    </p:spTree>
    <p:extLst>
      <p:ext uri="{BB962C8B-B14F-4D97-AF65-F5344CB8AC3E}">
        <p14:creationId xmlns:p14="http://schemas.microsoft.com/office/powerpoint/2010/main" val="2067906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Evaluation </a:t>
            </a:r>
          </a:p>
        </p:txBody>
      </p:sp>
      <p:sp>
        <p:nvSpPr>
          <p:cNvPr id="4" name="Slide Number Placeholder 3"/>
          <p:cNvSpPr>
            <a:spLocks noGrp="1"/>
          </p:cNvSpPr>
          <p:nvPr>
            <p:ph type="sldNum" sz="quarter" idx="12"/>
          </p:nvPr>
        </p:nvSpPr>
        <p:spPr/>
        <p:txBody>
          <a:bodyPr/>
          <a:lstStyle/>
          <a:p>
            <a:fld id="{81B7CCDB-6D39-0547-B7B3-C80E39D6513A}" type="slidenum">
              <a:rPr lang="en-US" smtClean="0"/>
              <a:t>33</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733544" y="1415137"/>
            <a:ext cx="10983048" cy="2677656"/>
          </a:xfrm>
          <a:prstGeom prst="rect">
            <a:avLst/>
          </a:prstGeom>
          <a:noFill/>
        </p:spPr>
        <p:txBody>
          <a:bodyPr wrap="square" rtlCol="0">
            <a:spAutoFit/>
          </a:bodyPr>
          <a:lstStyle/>
          <a:p>
            <a:r>
              <a:rPr lang="en-US" sz="2400" b="1" dirty="0">
                <a:solidFill>
                  <a:schemeClr val="tx1">
                    <a:lumMod val="75000"/>
                    <a:lumOff val="25000"/>
                  </a:schemeClr>
                </a:solidFill>
                <a:latin typeface="Karla" charset="0"/>
                <a:ea typeface="Karla" charset="0"/>
                <a:cs typeface="Karla" charset="0"/>
              </a:rPr>
              <a:t>Caution: </a:t>
            </a:r>
            <a:r>
              <a:rPr lang="en-US" sz="2400" dirty="0">
                <a:solidFill>
                  <a:schemeClr val="tx1">
                    <a:lumMod val="75000"/>
                    <a:lumOff val="25000"/>
                  </a:schemeClr>
                </a:solidFill>
                <a:latin typeface="Karla" charset="0"/>
                <a:ea typeface="Karla" charset="0"/>
                <a:cs typeface="Karla" charset="0"/>
              </a:rPr>
              <a:t>The MSE is by no means the only valid (or the best) loss function! </a:t>
            </a:r>
          </a:p>
          <a:p>
            <a:endParaRPr lang="en-US" sz="2400" b="1" dirty="0">
              <a:solidFill>
                <a:schemeClr val="tx1">
                  <a:lumMod val="75000"/>
                  <a:lumOff val="25000"/>
                </a:schemeClr>
              </a:solidFill>
              <a:latin typeface="Karla" charset="0"/>
              <a:ea typeface="Karla" charset="0"/>
              <a:cs typeface="Karla" charset="0"/>
            </a:endParaRPr>
          </a:p>
          <a:p>
            <a:r>
              <a:rPr lang="en-US" sz="2400" b="1" dirty="0">
                <a:solidFill>
                  <a:schemeClr val="tx1">
                    <a:lumMod val="75000"/>
                    <a:lumOff val="25000"/>
                  </a:schemeClr>
                </a:solidFill>
                <a:latin typeface="Karla" charset="0"/>
                <a:ea typeface="Karla" charset="0"/>
                <a:cs typeface="Karla" charset="0"/>
              </a:rPr>
              <a:t>Question:</a:t>
            </a:r>
            <a:r>
              <a:rPr lang="en-US" sz="2400" dirty="0">
                <a:solidFill>
                  <a:schemeClr val="tx1">
                    <a:lumMod val="75000"/>
                    <a:lumOff val="25000"/>
                  </a:schemeClr>
                </a:solidFill>
                <a:latin typeface="Karla" charset="0"/>
                <a:ea typeface="Karla" charset="0"/>
                <a:cs typeface="Karla" charset="0"/>
              </a:rPr>
              <a:t> What would be an intuitive loss function for predicting categorical outcomes? </a:t>
            </a:r>
            <a:endParaRPr lang="en-US" sz="2400" i="1"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b="1" i="1" dirty="0">
                <a:solidFill>
                  <a:schemeClr val="tx1">
                    <a:lumMod val="75000"/>
                    <a:lumOff val="25000"/>
                  </a:schemeClr>
                </a:solidFill>
                <a:latin typeface="Karla" charset="0"/>
                <a:ea typeface="Karla" charset="0"/>
                <a:cs typeface="Karla" charset="0"/>
              </a:rPr>
              <a:t>Note: </a:t>
            </a:r>
            <a:r>
              <a:rPr lang="en-US" sz="2400" dirty="0">
                <a:solidFill>
                  <a:schemeClr val="tx1">
                    <a:lumMod val="75000"/>
                    <a:lumOff val="25000"/>
                  </a:schemeClr>
                </a:solidFill>
                <a:latin typeface="Karla" charset="0"/>
                <a:ea typeface="Karla" charset="0"/>
                <a:cs typeface="Karla" charset="0"/>
              </a:rPr>
              <a:t>The square </a:t>
            </a:r>
            <a:r>
              <a:rPr lang="en-US" sz="2400" b="1" dirty="0">
                <a:solidFill>
                  <a:schemeClr val="tx1">
                    <a:lumMod val="75000"/>
                    <a:lumOff val="25000"/>
                  </a:schemeClr>
                </a:solidFill>
                <a:latin typeface="Karla" charset="0"/>
                <a:ea typeface="Karla" charset="0"/>
                <a:cs typeface="Karla" charset="0"/>
              </a:rPr>
              <a:t>R</a:t>
            </a:r>
            <a:r>
              <a:rPr lang="en-US" sz="2400" dirty="0">
                <a:solidFill>
                  <a:schemeClr val="tx1">
                    <a:lumMod val="75000"/>
                    <a:lumOff val="25000"/>
                  </a:schemeClr>
                </a:solidFill>
                <a:latin typeface="Karla" charset="0"/>
                <a:ea typeface="Karla" charset="0"/>
                <a:cs typeface="Karla" charset="0"/>
              </a:rPr>
              <a:t>oot of the </a:t>
            </a:r>
            <a:r>
              <a:rPr lang="en-US" sz="2400" b="1" dirty="0">
                <a:solidFill>
                  <a:schemeClr val="tx1">
                    <a:lumMod val="75000"/>
                    <a:lumOff val="25000"/>
                  </a:schemeClr>
                </a:solidFill>
                <a:latin typeface="Karla" charset="0"/>
                <a:ea typeface="Karla" charset="0"/>
                <a:cs typeface="Karla" charset="0"/>
              </a:rPr>
              <a:t>M</a:t>
            </a:r>
            <a:r>
              <a:rPr lang="en-US" sz="2400" dirty="0">
                <a:solidFill>
                  <a:schemeClr val="tx1">
                    <a:lumMod val="75000"/>
                    <a:lumOff val="25000"/>
                  </a:schemeClr>
                </a:solidFill>
                <a:latin typeface="Karla" charset="0"/>
                <a:ea typeface="Karla" charset="0"/>
                <a:cs typeface="Karla" charset="0"/>
              </a:rPr>
              <a:t>ean of the </a:t>
            </a:r>
            <a:r>
              <a:rPr lang="en-US" sz="2400" b="1" dirty="0">
                <a:solidFill>
                  <a:schemeClr val="tx1">
                    <a:lumMod val="75000"/>
                    <a:lumOff val="25000"/>
                  </a:schemeClr>
                </a:solidFill>
                <a:latin typeface="Karla" charset="0"/>
                <a:ea typeface="Karla" charset="0"/>
                <a:cs typeface="Karla" charset="0"/>
              </a:rPr>
              <a:t>S</a:t>
            </a:r>
            <a:r>
              <a:rPr lang="en-US" sz="2400" dirty="0">
                <a:solidFill>
                  <a:schemeClr val="tx1">
                    <a:lumMod val="75000"/>
                    <a:lumOff val="25000"/>
                  </a:schemeClr>
                </a:solidFill>
                <a:latin typeface="Karla" charset="0"/>
                <a:ea typeface="Karla" charset="0"/>
                <a:cs typeface="Karla" charset="0"/>
              </a:rPr>
              <a:t>quared </a:t>
            </a:r>
            <a:r>
              <a:rPr lang="en-US" sz="2400" b="1" dirty="0">
                <a:solidFill>
                  <a:schemeClr val="tx1">
                    <a:lumMod val="75000"/>
                    <a:lumOff val="25000"/>
                  </a:schemeClr>
                </a:solidFill>
                <a:latin typeface="Karla" charset="0"/>
                <a:ea typeface="Karla" charset="0"/>
                <a:cs typeface="Karla" charset="0"/>
              </a:rPr>
              <a:t>E</a:t>
            </a:r>
            <a:r>
              <a:rPr lang="en-US" sz="2400" dirty="0">
                <a:solidFill>
                  <a:schemeClr val="tx1">
                    <a:lumMod val="75000"/>
                    <a:lumOff val="25000"/>
                  </a:schemeClr>
                </a:solidFill>
                <a:latin typeface="Karla" charset="0"/>
                <a:ea typeface="Karla" charset="0"/>
                <a:cs typeface="Karla" charset="0"/>
              </a:rPr>
              <a:t>rrors (RMSE) is also commonly used. </a:t>
            </a:r>
            <a:endParaRPr lang="en-US" sz="2400" i="1" dirty="0">
              <a:solidFill>
                <a:schemeClr val="tx1">
                  <a:lumMod val="75000"/>
                  <a:lumOff val="25000"/>
                </a:schemeClr>
              </a:solidFill>
              <a:latin typeface="Karla" charset="0"/>
              <a:ea typeface="Karla" charset="0"/>
              <a:cs typeface="Karla" charset="0"/>
            </a:endParaRPr>
          </a:p>
        </p:txBody>
      </p:sp>
      <p:pic>
        <p:nvPicPr>
          <p:cNvPr id="3" name="Picture 2"/>
          <p:cNvPicPr>
            <a:picLocks noChangeAspect="1"/>
          </p:cNvPicPr>
          <p:nvPr/>
        </p:nvPicPr>
        <p:blipFill>
          <a:blip r:embed="rId3"/>
          <a:stretch>
            <a:fillRect/>
          </a:stretch>
        </p:blipFill>
        <p:spPr>
          <a:xfrm>
            <a:off x="2904594" y="4524122"/>
            <a:ext cx="6177280" cy="1320800"/>
          </a:xfrm>
          <a:prstGeom prst="rect">
            <a:avLst/>
          </a:prstGeom>
        </p:spPr>
      </p:pic>
    </p:spTree>
    <p:extLst>
      <p:ext uri="{BB962C8B-B14F-4D97-AF65-F5344CB8AC3E}">
        <p14:creationId xmlns:p14="http://schemas.microsoft.com/office/powerpoint/2010/main" val="6505963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Comparison of Two Models   </a:t>
                </a:r>
              </a:p>
              <a:p>
                <a:pPr>
                  <a:spcBef>
                    <a:spcPts val="0"/>
                  </a:spcBef>
                  <a:spcAft>
                    <a:spcPts val="1200"/>
                  </a:spcAft>
                </a:pPr>
                <a:r>
                  <a:rPr lang="en-US" sz="2400"/>
                  <a:t>	How do we choose from two different models?</a:t>
                </a:r>
              </a:p>
              <a:p>
                <a:pPr>
                  <a:spcBef>
                    <a:spcPts val="1872"/>
                  </a:spcBef>
                  <a:spcAft>
                    <a:spcPts val="1200"/>
                  </a:spcAft>
                </a:pPr>
                <a:r>
                  <a:rPr lang="en-US" sz="2400" b="1"/>
                  <a:t>Model </a:t>
                </a:r>
                <a:r>
                  <a:rPr lang="en-US" sz="2400" b="1" dirty="0"/>
                  <a:t>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do we know </a:t>
                </a:r>
                <a14:m>
                  <m:oMath xmlns:m="http://schemas.openxmlformats.org/officeDocument/2006/math">
                    <m:acc>
                      <m:accPr>
                        <m:chr m:val="̂"/>
                        <m:ctrlPr>
                          <a:rPr lang="en-US" sz="2400" b="1" i="1" smtClean="0">
                            <a:latin typeface="Cambria Math"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2"/>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34</a:t>
            </a:fld>
            <a:endParaRPr lang="en-US"/>
          </a:p>
        </p:txBody>
      </p:sp>
      <p:sp>
        <p:nvSpPr>
          <p:cNvPr id="5" name="Rectangle 4"/>
          <p:cNvSpPr/>
          <p:nvPr/>
        </p:nvSpPr>
        <p:spPr>
          <a:xfrm>
            <a:off x="928688" y="1214438"/>
            <a:ext cx="10315575" cy="118586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67299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Model Comparison</a:t>
            </a:r>
          </a:p>
        </p:txBody>
      </p:sp>
      <p:sp>
        <p:nvSpPr>
          <p:cNvPr id="3" name="Slide Number Placeholder 2"/>
          <p:cNvSpPr>
            <a:spLocks noGrp="1"/>
          </p:cNvSpPr>
          <p:nvPr>
            <p:ph type="sldNum" sz="quarter" idx="12"/>
          </p:nvPr>
        </p:nvSpPr>
        <p:spPr/>
        <p:txBody>
          <a:bodyPr/>
          <a:lstStyle/>
          <a:p>
            <a:fld id="{81B7CCDB-6D39-0547-B7B3-C80E39D6513A}" type="slidenum">
              <a:rPr lang="en-US" smtClean="0"/>
              <a:t>35</a:t>
            </a:fld>
            <a:endParaRPr lang="en-US"/>
          </a:p>
        </p:txBody>
      </p:sp>
    </p:spTree>
    <p:extLst>
      <p:ext uri="{BB962C8B-B14F-4D97-AF65-F5344CB8AC3E}">
        <p14:creationId xmlns:p14="http://schemas.microsoft.com/office/powerpoint/2010/main" val="3631167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5E6D5A1-DB34-984F-AB39-8815ED7C54DC}"/>
              </a:ext>
            </a:extLst>
          </p:cNvPr>
          <p:cNvPicPr>
            <a:picLocks noChangeAspect="1"/>
          </p:cNvPicPr>
          <p:nvPr/>
        </p:nvPicPr>
        <p:blipFill>
          <a:blip r:embed="rId2"/>
          <a:stretch>
            <a:fillRect/>
          </a:stretch>
        </p:blipFill>
        <p:spPr>
          <a:xfrm>
            <a:off x="2615184" y="1463039"/>
            <a:ext cx="6858002" cy="4572001"/>
          </a:xfrm>
          <a:prstGeom prst="rect">
            <a:avLst/>
          </a:prstGeom>
        </p:spPr>
      </p:pic>
      <p:sp>
        <p:nvSpPr>
          <p:cNvPr id="2" name="Title 1"/>
          <p:cNvSpPr>
            <a:spLocks noGrp="1"/>
          </p:cNvSpPr>
          <p:nvPr>
            <p:ph type="title"/>
          </p:nvPr>
        </p:nvSpPr>
        <p:spPr/>
        <p:txBody>
          <a:bodyPr/>
          <a:lstStyle/>
          <a:p>
            <a:r>
              <a:rPr lang="en-US" dirty="0"/>
              <a:t>Model Comparison</a:t>
            </a:r>
          </a:p>
        </p:txBody>
      </p:sp>
      <p:sp>
        <p:nvSpPr>
          <p:cNvPr id="4" name="Slide Number Placeholder 3"/>
          <p:cNvSpPr>
            <a:spLocks noGrp="1"/>
          </p:cNvSpPr>
          <p:nvPr>
            <p:ph type="sldNum" sz="quarter" idx="12"/>
          </p:nvPr>
        </p:nvSpPr>
        <p:spPr/>
        <p:txBody>
          <a:bodyPr/>
          <a:lstStyle/>
          <a:p>
            <a:fld id="{81B7CCDB-6D39-0547-B7B3-C80E39D6513A}" type="slidenum">
              <a:rPr lang="en-US" smtClean="0"/>
              <a:t>36</a:t>
            </a:fld>
            <a:endParaRPr lang="en-US"/>
          </a:p>
        </p:txBody>
      </p:sp>
      <p:sp>
        <p:nvSpPr>
          <p:cNvPr id="6" name="TextBox 5">
            <a:extLst>
              <a:ext uri="{FF2B5EF4-FFF2-40B4-BE49-F238E27FC236}">
                <a16:creationId xmlns="" xmlns:a16="http://schemas.microsoft.com/office/drawing/2014/main" id="{D013853A-2695-1A41-BADF-8769A3B8B67C}"/>
              </a:ext>
            </a:extLst>
          </p:cNvPr>
          <p:cNvSpPr txBox="1"/>
          <p:nvPr/>
        </p:nvSpPr>
        <p:spPr>
          <a:xfrm>
            <a:off x="486775" y="901417"/>
            <a:ext cx="11355933"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Do the same for all </a:t>
            </a:r>
            <a:r>
              <a:rPr lang="en-US" sz="2400" i="1" dirty="0">
                <a:solidFill>
                  <a:schemeClr val="tx1">
                    <a:lumMod val="75000"/>
                    <a:lumOff val="25000"/>
                  </a:schemeClr>
                </a:solidFill>
                <a:latin typeface="Karla" charset="0"/>
                <a:ea typeface="Karla" charset="0"/>
                <a:cs typeface="Karla" charset="0"/>
              </a:rPr>
              <a:t>k</a:t>
            </a:r>
            <a:r>
              <a:rPr lang="en-US" sz="2400" dirty="0">
                <a:solidFill>
                  <a:schemeClr val="tx1">
                    <a:lumMod val="75000"/>
                    <a:lumOff val="25000"/>
                  </a:schemeClr>
                </a:solidFill>
                <a:latin typeface="Karla" charset="0"/>
                <a:ea typeface="Karla" charset="0"/>
                <a:cs typeface="Karla" charset="0"/>
              </a:rPr>
              <a:t>’s and compare the RMSEs</a:t>
            </a:r>
            <a:r>
              <a:rPr lang="en-US" sz="2400" i="1" dirty="0">
                <a:solidFill>
                  <a:schemeClr val="tx1">
                    <a:lumMod val="75000"/>
                    <a:lumOff val="25000"/>
                  </a:schemeClr>
                </a:solidFill>
                <a:latin typeface="Karla" charset="0"/>
                <a:ea typeface="Karla" charset="0"/>
                <a:cs typeface="Karla" charset="0"/>
              </a:rPr>
              <a:t>. k=3</a:t>
            </a:r>
            <a:r>
              <a:rPr lang="en-US" sz="2400" dirty="0">
                <a:solidFill>
                  <a:schemeClr val="tx1">
                    <a:lumMod val="75000"/>
                    <a:lumOff val="25000"/>
                  </a:schemeClr>
                </a:solidFill>
                <a:latin typeface="Karla" charset="0"/>
                <a:ea typeface="Karla" charset="0"/>
                <a:cs typeface="Karla" charset="0"/>
              </a:rPr>
              <a:t> seems to be the best model.</a:t>
            </a:r>
          </a:p>
        </p:txBody>
      </p:sp>
    </p:spTree>
    <p:extLst>
      <p:ext uri="{BB962C8B-B14F-4D97-AF65-F5344CB8AC3E}">
        <p14:creationId xmlns:p14="http://schemas.microsoft.com/office/powerpoint/2010/main" val="19286267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Comparison of Two Models   </a:t>
                </a:r>
              </a:p>
              <a:p>
                <a:pPr>
                  <a:spcBef>
                    <a:spcPts val="0"/>
                  </a:spcBef>
                  <a:spcAft>
                    <a:spcPts val="1200"/>
                  </a:spcAft>
                </a:pPr>
                <a:r>
                  <a:rPr lang="en-US" sz="2400"/>
                  <a:t>	How do we choose from two different models?</a:t>
                </a:r>
              </a:p>
              <a:p>
                <a:pPr>
                  <a:spcBef>
                    <a:spcPts val="1872"/>
                  </a:spcBef>
                  <a:spcAft>
                    <a:spcPts val="1200"/>
                  </a:spcAft>
                </a:pPr>
                <a:r>
                  <a:rPr lang="en-US" sz="2400" b="1"/>
                  <a:t>Model </a:t>
                </a:r>
                <a:r>
                  <a:rPr lang="en-US" sz="2400" b="1" dirty="0"/>
                  <a:t>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do we know </a:t>
                </a:r>
                <a14:m>
                  <m:oMath xmlns:m="http://schemas.openxmlformats.org/officeDocument/2006/math">
                    <m:acc>
                      <m:accPr>
                        <m:chr m:val="̂"/>
                        <m:ctrlPr>
                          <a:rPr lang="en-US" sz="2400" b="1" i="1" smtClean="0">
                            <a:latin typeface="Cambria Math"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2"/>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37</a:t>
            </a:fld>
            <a:endParaRPr lang="en-US"/>
          </a:p>
        </p:txBody>
      </p:sp>
      <p:sp>
        <p:nvSpPr>
          <p:cNvPr id="5" name="Rectangle 4"/>
          <p:cNvSpPr/>
          <p:nvPr/>
        </p:nvSpPr>
        <p:spPr>
          <a:xfrm>
            <a:off x="928688" y="1214438"/>
            <a:ext cx="10315575" cy="118586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09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25E-6 4.07407E-6 L 0.00078 0.17199 " pathEditMode="relative" rAng="0" ptsTypes="AA">
                                      <p:cBhvr>
                                        <p:cTn id="6" dur="2000" fill="hold"/>
                                        <p:tgtEl>
                                          <p:spTgt spid="5"/>
                                        </p:tgtEl>
                                        <p:attrNameLst>
                                          <p:attrName>ppt_x</p:attrName>
                                          <p:attrName>ppt_y</p:attrName>
                                        </p:attrNameLst>
                                      </p:cBhvr>
                                      <p:rCtr x="39" y="858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Model</a:t>
            </a:r>
            <a:r>
              <a:rPr lang="en-US" b="1" dirty="0"/>
              <a:t> </a:t>
            </a:r>
            <a:r>
              <a:rPr lang="en-US" sz="4000" dirty="0"/>
              <a:t>Fitness</a:t>
            </a:r>
            <a:r>
              <a:rPr lang="en-US" b="1" dirty="0"/>
              <a:t> </a:t>
            </a:r>
            <a:br>
              <a:rPr lang="en-US" b="1" dirty="0"/>
            </a:br>
            <a:endParaRPr lang="en-US" dirty="0"/>
          </a:p>
        </p:txBody>
      </p:sp>
      <p:sp>
        <p:nvSpPr>
          <p:cNvPr id="3" name="Slide Number Placeholder 2"/>
          <p:cNvSpPr>
            <a:spLocks noGrp="1"/>
          </p:cNvSpPr>
          <p:nvPr>
            <p:ph type="sldNum" sz="quarter" idx="12"/>
          </p:nvPr>
        </p:nvSpPr>
        <p:spPr/>
        <p:txBody>
          <a:bodyPr/>
          <a:lstStyle/>
          <a:p>
            <a:fld id="{81B7CCDB-6D39-0547-B7B3-C80E39D6513A}" type="slidenum">
              <a:rPr lang="en-US" smtClean="0"/>
              <a:t>38</a:t>
            </a:fld>
            <a:endParaRPr lang="en-US"/>
          </a:p>
        </p:txBody>
      </p:sp>
    </p:spTree>
    <p:extLst>
      <p:ext uri="{BB962C8B-B14F-4D97-AF65-F5344CB8AC3E}">
        <p14:creationId xmlns:p14="http://schemas.microsoft.com/office/powerpoint/2010/main" val="1613228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Predicting a Variable </a:t>
            </a:r>
            <a:endParaRPr lang="en-US" dirty="0">
              <a:effectLst/>
            </a:endParaRPr>
          </a:p>
        </p:txBody>
      </p:sp>
      <p:sp>
        <p:nvSpPr>
          <p:cNvPr id="3" name="Content Placeholder 2"/>
          <p:cNvSpPr>
            <a:spLocks noGrp="1"/>
          </p:cNvSpPr>
          <p:nvPr>
            <p:ph idx="1"/>
          </p:nvPr>
        </p:nvSpPr>
        <p:spPr>
          <a:xfrm>
            <a:off x="792266" y="1279757"/>
            <a:ext cx="10327008" cy="2111143"/>
          </a:xfrm>
        </p:spPr>
        <p:txBody>
          <a:bodyPr/>
          <a:lstStyle/>
          <a:p>
            <a:pPr>
              <a:spcAft>
                <a:spcPts val="1200"/>
              </a:spcAft>
            </a:pPr>
            <a:r>
              <a:rPr lang="en-US" sz="2400" dirty="0"/>
              <a:t>Let's image a scenario where we'd like to predict one variable using another (or a set of other) variables.</a:t>
            </a:r>
          </a:p>
          <a:p>
            <a:pPr>
              <a:spcAft>
                <a:spcPts val="1200"/>
              </a:spcAft>
            </a:pPr>
            <a:endParaRPr lang="en-US" sz="2400" dirty="0"/>
          </a:p>
          <a:p>
            <a:pPr>
              <a:spcAft>
                <a:spcPts val="1200"/>
              </a:spcAft>
            </a:pPr>
            <a:r>
              <a:rPr lang="en-US" sz="2400" b="1" dirty="0"/>
              <a:t>Examples:</a:t>
            </a:r>
          </a:p>
          <a:p>
            <a:pPr marL="457200" indent="-457200">
              <a:spcAft>
                <a:spcPts val="1200"/>
              </a:spcAft>
              <a:buFont typeface="Arial" charset="0"/>
              <a:buChar char="•"/>
            </a:pPr>
            <a:r>
              <a:rPr lang="en-US" sz="2400" dirty="0"/>
              <a:t>Predicting the amount of view a YouTube video will get next week based on video length, the date it was posted, previous number of views, etc.</a:t>
            </a:r>
          </a:p>
          <a:p>
            <a:pPr marL="457200" indent="-457200">
              <a:spcAft>
                <a:spcPts val="1200"/>
              </a:spcAft>
              <a:buFont typeface="Arial" charset="0"/>
              <a:buChar char="•"/>
            </a:pPr>
            <a:r>
              <a:rPr lang="en-US" sz="2400" dirty="0"/>
              <a:t>Predicting which movies a Netflix user will rate highly based on their previous movie ratings, demographic data etc.</a:t>
            </a:r>
          </a:p>
        </p:txBody>
      </p:sp>
      <p:sp>
        <p:nvSpPr>
          <p:cNvPr id="4" name="Slide Number Placeholder 3"/>
          <p:cNvSpPr>
            <a:spLocks noGrp="1"/>
          </p:cNvSpPr>
          <p:nvPr>
            <p:ph type="sldNum" sz="quarter" idx="12"/>
          </p:nvPr>
        </p:nvSpPr>
        <p:spPr/>
        <p:txBody>
          <a:bodyPr/>
          <a:lstStyle/>
          <a:p>
            <a:fld id="{81B7CCDB-6D39-0547-B7B3-C80E39D6513A}" type="slidenum">
              <a:rPr lang="en-US" smtClean="0"/>
              <a:t>3</a:t>
            </a:fld>
            <a:endParaRPr lang="en-US"/>
          </a:p>
        </p:txBody>
      </p:sp>
    </p:spTree>
    <p:extLst>
      <p:ext uri="{BB962C8B-B14F-4D97-AF65-F5344CB8AC3E}">
        <p14:creationId xmlns:p14="http://schemas.microsoft.com/office/powerpoint/2010/main" val="12573485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 xmlns:a16="http://schemas.microsoft.com/office/drawing/2014/main" id="{31601962-A22B-084F-BBA2-383781FD37E4}"/>
              </a:ext>
            </a:extLst>
          </p:cNvPr>
          <p:cNvPicPr>
            <a:picLocks noChangeAspect="1"/>
          </p:cNvPicPr>
          <p:nvPr/>
        </p:nvPicPr>
        <p:blipFill>
          <a:blip r:embed="rId3"/>
          <a:stretch>
            <a:fillRect/>
          </a:stretch>
        </p:blipFill>
        <p:spPr>
          <a:xfrm>
            <a:off x="2615185" y="1828800"/>
            <a:ext cx="6515100" cy="4343400"/>
          </a:xfrm>
          <a:prstGeom prst="rect">
            <a:avLst/>
          </a:prstGeom>
        </p:spPr>
      </p:pic>
      <p:sp>
        <p:nvSpPr>
          <p:cNvPr id="2" name="Title 1"/>
          <p:cNvSpPr>
            <a:spLocks noGrp="1"/>
          </p:cNvSpPr>
          <p:nvPr>
            <p:ph type="title"/>
          </p:nvPr>
        </p:nvSpPr>
        <p:spPr/>
        <p:txBody>
          <a:bodyPr/>
          <a:lstStyle/>
          <a:p>
            <a:r>
              <a:rPr lang="en-US" dirty="0"/>
              <a:t>Model fitness</a:t>
            </a:r>
          </a:p>
        </p:txBody>
      </p:sp>
      <p:sp>
        <p:nvSpPr>
          <p:cNvPr id="4" name="Slide Number Placeholder 3"/>
          <p:cNvSpPr>
            <a:spLocks noGrp="1"/>
          </p:cNvSpPr>
          <p:nvPr>
            <p:ph type="sldNum" sz="quarter" idx="12"/>
          </p:nvPr>
        </p:nvSpPr>
        <p:spPr/>
        <p:txBody>
          <a:bodyPr/>
          <a:lstStyle/>
          <a:p>
            <a:fld id="{81B7CCDB-6D39-0547-B7B3-C80E39D6513A}" type="slidenum">
              <a:rPr lang="en-US" smtClean="0"/>
              <a:t>39</a:t>
            </a:fld>
            <a:endParaRPr lang="en-US"/>
          </a:p>
        </p:txBody>
      </p:sp>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11221342"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For a subset of the data, calculate the RMSE for </a:t>
            </a:r>
            <a:r>
              <a:rPr lang="en-US" sz="2400" i="1" dirty="0">
                <a:solidFill>
                  <a:schemeClr val="tx1">
                    <a:lumMod val="75000"/>
                    <a:lumOff val="25000"/>
                  </a:schemeClr>
                </a:solidFill>
                <a:latin typeface="Karla" charset="0"/>
                <a:ea typeface="Karla" charset="0"/>
                <a:cs typeface="Karla" charset="0"/>
              </a:rPr>
              <a:t>k=3. </a:t>
            </a:r>
            <a:r>
              <a:rPr lang="en-US" sz="2400" dirty="0">
                <a:solidFill>
                  <a:schemeClr val="tx1">
                    <a:lumMod val="75000"/>
                    <a:lumOff val="25000"/>
                  </a:schemeClr>
                </a:solidFill>
                <a:latin typeface="Karla" charset="0"/>
                <a:ea typeface="Karla" charset="0"/>
                <a:cs typeface="Karla" charset="0"/>
              </a:rPr>
              <a:t>Is RMSE=5.0 good enough?</a:t>
            </a:r>
            <a:endParaRPr lang="en-US" sz="2400" i="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8755375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fitness</a:t>
            </a:r>
          </a:p>
        </p:txBody>
      </p:sp>
      <p:sp>
        <p:nvSpPr>
          <p:cNvPr id="4" name="Slide Number Placeholder 3"/>
          <p:cNvSpPr>
            <a:spLocks noGrp="1"/>
          </p:cNvSpPr>
          <p:nvPr>
            <p:ph type="sldNum" sz="quarter" idx="12"/>
          </p:nvPr>
        </p:nvSpPr>
        <p:spPr/>
        <p:txBody>
          <a:bodyPr/>
          <a:lstStyle/>
          <a:p>
            <a:fld id="{81B7CCDB-6D39-0547-B7B3-C80E39D6513A}" type="slidenum">
              <a:rPr lang="en-US" smtClean="0"/>
              <a:t>40</a:t>
            </a:fld>
            <a:endParaRPr lang="en-US"/>
          </a:p>
        </p:txBody>
      </p:sp>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sp>
        <p:nvSpPr>
          <p:cNvPr id="13" name="TextBox 12"/>
          <p:cNvSpPr txBox="1"/>
          <p:nvPr/>
        </p:nvSpPr>
        <p:spPr>
          <a:xfrm>
            <a:off x="642896" y="864321"/>
            <a:ext cx="10369093" cy="461665"/>
          </a:xfrm>
          <a:prstGeom prst="rect">
            <a:avLst/>
          </a:prstGeom>
          <a:solidFill>
            <a:srgbClr val="F9F9F9"/>
          </a:solid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What if we measure the Sales in cents instead of dollars? </a:t>
            </a:r>
            <a:endParaRPr lang="en-US" sz="2400" i="1" dirty="0">
              <a:solidFill>
                <a:schemeClr val="tx1">
                  <a:lumMod val="75000"/>
                  <a:lumOff val="25000"/>
                </a:schemeClr>
              </a:solidFill>
              <a:latin typeface="Karla" charset="0"/>
              <a:ea typeface="Karla" charset="0"/>
              <a:cs typeface="Karla" charset="0"/>
            </a:endParaRPr>
          </a:p>
        </p:txBody>
      </p:sp>
      <p:grpSp>
        <p:nvGrpSpPr>
          <p:cNvPr id="10" name="Group 9">
            <a:extLst>
              <a:ext uri="{FF2B5EF4-FFF2-40B4-BE49-F238E27FC236}">
                <a16:creationId xmlns="" xmlns:a16="http://schemas.microsoft.com/office/drawing/2014/main" id="{6D5B0330-C327-6A4E-B7E0-4A23FB3E3695}"/>
              </a:ext>
            </a:extLst>
          </p:cNvPr>
          <p:cNvGrpSpPr/>
          <p:nvPr/>
        </p:nvGrpSpPr>
        <p:grpSpPr>
          <a:xfrm>
            <a:off x="2615183" y="1828628"/>
            <a:ext cx="9341289" cy="4343399"/>
            <a:chOff x="2615183" y="1828628"/>
            <a:chExt cx="9341289" cy="4343399"/>
          </a:xfrm>
        </p:grpSpPr>
        <p:pic>
          <p:nvPicPr>
            <p:cNvPr id="9" name="Picture 8">
              <a:extLst>
                <a:ext uri="{FF2B5EF4-FFF2-40B4-BE49-F238E27FC236}">
                  <a16:creationId xmlns="" xmlns:a16="http://schemas.microsoft.com/office/drawing/2014/main" id="{2F83083C-7A84-2243-A605-5E973513FA7E}"/>
                </a:ext>
              </a:extLst>
            </p:cNvPr>
            <p:cNvPicPr>
              <a:picLocks noChangeAspect="1"/>
            </p:cNvPicPr>
            <p:nvPr/>
          </p:nvPicPr>
          <p:blipFill>
            <a:blip r:embed="rId3"/>
            <a:stretch>
              <a:fillRect/>
            </a:stretch>
          </p:blipFill>
          <p:spPr>
            <a:xfrm>
              <a:off x="2615183" y="1828628"/>
              <a:ext cx="6515099" cy="4343399"/>
            </a:xfrm>
            <a:prstGeom prst="rect">
              <a:avLst/>
            </a:prstGeom>
          </p:spPr>
        </p:pic>
        <p:sp>
          <p:nvSpPr>
            <p:cNvPr id="7" name="TextBox 6"/>
            <p:cNvSpPr txBox="1"/>
            <p:nvPr/>
          </p:nvSpPr>
          <p:spPr>
            <a:xfrm>
              <a:off x="9307879" y="2258860"/>
              <a:ext cx="2648593" cy="1200329"/>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RMSE is now 5004.93</a:t>
              </a:r>
              <a:r>
                <a:rPr lang="en-US" sz="2400">
                  <a:solidFill>
                    <a:schemeClr val="tx1">
                      <a:lumMod val="75000"/>
                      <a:lumOff val="25000"/>
                    </a:schemeClr>
                  </a:solidFill>
                  <a:latin typeface="Karla" charset="0"/>
                  <a:ea typeface="Karla" charset="0"/>
                  <a:cs typeface="Karla" charset="0"/>
                </a:rPr>
                <a:t>. </a:t>
              </a:r>
            </a:p>
            <a:p>
              <a:r>
                <a:rPr lang="en-US" sz="2400" dirty="0">
                  <a:solidFill>
                    <a:schemeClr val="tx1">
                      <a:lumMod val="75000"/>
                      <a:lumOff val="25000"/>
                    </a:schemeClr>
                  </a:solidFill>
                  <a:latin typeface="Karla" charset="0"/>
                  <a:ea typeface="Karla" charset="0"/>
                  <a:cs typeface="Karla" charset="0"/>
                </a:rPr>
                <a:t>Is that good?</a:t>
              </a:r>
              <a:endParaRPr lang="en-US" sz="2400" dirty="0"/>
            </a:p>
          </p:txBody>
        </p:sp>
      </p:grpSp>
    </p:spTree>
    <p:extLst>
      <p:ext uri="{BB962C8B-B14F-4D97-AF65-F5344CB8AC3E}">
        <p14:creationId xmlns:p14="http://schemas.microsoft.com/office/powerpoint/2010/main" val="1842289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sp>
        <p:nvSpPr>
          <p:cNvPr id="2" name="Title 1"/>
          <p:cNvSpPr>
            <a:spLocks noGrp="1"/>
          </p:cNvSpPr>
          <p:nvPr>
            <p:ph type="title"/>
          </p:nvPr>
        </p:nvSpPr>
        <p:spPr/>
        <p:txBody>
          <a:bodyPr/>
          <a:lstStyle/>
          <a:p>
            <a:r>
              <a:rPr lang="en-US" dirty="0"/>
              <a:t>Model fitness</a:t>
            </a:r>
          </a:p>
        </p:txBody>
      </p:sp>
      <p:sp>
        <p:nvSpPr>
          <p:cNvPr id="4" name="Slide Number Placeholder 3"/>
          <p:cNvSpPr>
            <a:spLocks noGrp="1"/>
          </p:cNvSpPr>
          <p:nvPr>
            <p:ph type="sldNum" sz="quarter" idx="12"/>
          </p:nvPr>
        </p:nvSpPr>
        <p:spPr/>
        <p:txBody>
          <a:bodyPr/>
          <a:lstStyle/>
          <a:p>
            <a:fld id="{81B7CCDB-6D39-0547-B7B3-C80E39D6513A}" type="slidenum">
              <a:rPr lang="en-US" smtClean="0"/>
              <a:t>41</a:t>
            </a:fld>
            <a:endParaRPr lang="en-US"/>
          </a:p>
        </p:txBody>
      </p:sp>
      <p:sp>
        <p:nvSpPr>
          <p:cNvPr id="9" name="TextBox 8"/>
          <p:cNvSpPr txBox="1"/>
          <p:nvPr/>
        </p:nvSpPr>
        <p:spPr>
          <a:xfrm>
            <a:off x="642895" y="864320"/>
            <a:ext cx="10538911" cy="461665"/>
          </a:xfrm>
          <a:prstGeom prst="rect">
            <a:avLst/>
          </a:prstGeom>
          <a:solidFill>
            <a:srgbClr val="F9F9F9"/>
          </a:solid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It is better if we compare it to something. </a:t>
            </a:r>
            <a:endParaRPr lang="en-US" sz="2400" dirty="0">
              <a:latin typeface="Karla" charset="0"/>
              <a:ea typeface="Karla" charset="0"/>
              <a:cs typeface="Karla" charset="0"/>
            </a:endParaRPr>
          </a:p>
        </p:txBody>
      </p:sp>
      <p:grpSp>
        <p:nvGrpSpPr>
          <p:cNvPr id="15" name="Group 14">
            <a:extLst>
              <a:ext uri="{FF2B5EF4-FFF2-40B4-BE49-F238E27FC236}">
                <a16:creationId xmlns="" xmlns:a16="http://schemas.microsoft.com/office/drawing/2014/main" id="{39012013-BE7F-5742-94EA-AA145817188E}"/>
              </a:ext>
            </a:extLst>
          </p:cNvPr>
          <p:cNvGrpSpPr/>
          <p:nvPr/>
        </p:nvGrpSpPr>
        <p:grpSpPr>
          <a:xfrm>
            <a:off x="2614926" y="1828630"/>
            <a:ext cx="9577073" cy="4343570"/>
            <a:chOff x="2614926" y="1828630"/>
            <a:chExt cx="9577073" cy="4343570"/>
          </a:xfrm>
        </p:grpSpPr>
        <p:pic>
          <p:nvPicPr>
            <p:cNvPr id="11" name="Picture 10">
              <a:extLst>
                <a:ext uri="{FF2B5EF4-FFF2-40B4-BE49-F238E27FC236}">
                  <a16:creationId xmlns="" xmlns:a16="http://schemas.microsoft.com/office/drawing/2014/main" id="{4E44E919-B9C4-7946-A62C-AEBC8538D3E5}"/>
                </a:ext>
              </a:extLst>
            </p:cNvPr>
            <p:cNvPicPr>
              <a:picLocks noChangeAspect="1"/>
            </p:cNvPicPr>
            <p:nvPr/>
          </p:nvPicPr>
          <p:blipFill>
            <a:blip r:embed="rId3"/>
            <a:stretch>
              <a:fillRect/>
            </a:stretch>
          </p:blipFill>
          <p:spPr>
            <a:xfrm>
              <a:off x="2614926" y="1828630"/>
              <a:ext cx="6515355" cy="4343570"/>
            </a:xfrm>
            <a:prstGeom prst="rect">
              <a:avLst/>
            </a:prstGeom>
          </p:spPr>
        </p:pic>
        <p:sp>
          <p:nvSpPr>
            <p:cNvPr id="14" name="Rectangle 13">
              <a:extLst>
                <a:ext uri="{FF2B5EF4-FFF2-40B4-BE49-F238E27FC236}">
                  <a16:creationId xmlns="" xmlns:a16="http://schemas.microsoft.com/office/drawing/2014/main" id="{1423DFD2-6682-354E-A9F3-C4295537485B}"/>
                </a:ext>
              </a:extLst>
            </p:cNvPr>
            <p:cNvSpPr/>
            <p:nvPr/>
          </p:nvSpPr>
          <p:spPr>
            <a:xfrm>
              <a:off x="9248930" y="2725556"/>
              <a:ext cx="2943069" cy="646331"/>
            </a:xfrm>
            <a:prstGeom prst="rect">
              <a:avLst/>
            </a:prstGeom>
          </p:spPr>
          <p:txBody>
            <a:bodyPr wrap="square">
              <a:spAutoFit/>
            </a:bodyPr>
            <a:lstStyle/>
            <a:p>
              <a:r>
                <a:rPr lang="en-US" dirty="0">
                  <a:solidFill>
                    <a:schemeClr val="tx1">
                      <a:lumMod val="75000"/>
                      <a:lumOff val="25000"/>
                    </a:schemeClr>
                  </a:solidFill>
                  <a:latin typeface="Karla" charset="0"/>
                  <a:ea typeface="Karla" charset="0"/>
                  <a:cs typeface="Karla" charset="0"/>
                </a:rPr>
                <a:t>We will use the simplest model:</a:t>
              </a:r>
              <a:endParaRPr lang="en-US" dirty="0"/>
            </a:p>
          </p:txBody>
        </p:sp>
      </p:grpSp>
      <p:pic>
        <p:nvPicPr>
          <p:cNvPr id="3" name="Picture 2"/>
          <p:cNvPicPr>
            <a:picLocks noChangeAspect="1"/>
          </p:cNvPicPr>
          <p:nvPr/>
        </p:nvPicPr>
        <p:blipFill>
          <a:blip r:embed="rId4"/>
          <a:stretch>
            <a:fillRect/>
          </a:stretch>
        </p:blipFill>
        <p:spPr>
          <a:xfrm>
            <a:off x="9440734" y="3520212"/>
            <a:ext cx="1507353" cy="798010"/>
          </a:xfrm>
          <a:prstGeom prst="rect">
            <a:avLst/>
          </a:prstGeom>
        </p:spPr>
      </p:pic>
    </p:spTree>
    <p:extLst>
      <p:ext uri="{BB962C8B-B14F-4D97-AF65-F5344CB8AC3E}">
        <p14:creationId xmlns:p14="http://schemas.microsoft.com/office/powerpoint/2010/main" val="1301783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R-squared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3390900"/>
                <a:ext cx="10327008" cy="2111143"/>
              </a:xfrm>
            </p:spPr>
            <p:txBody>
              <a:bodyPr/>
              <a:lstStyle/>
              <a:p>
                <a:pPr marL="457200" indent="-457200">
                  <a:spcAft>
                    <a:spcPts val="1200"/>
                  </a:spcAft>
                  <a:buFont typeface="Arial" charset="0"/>
                  <a:buChar char="•"/>
                </a:pPr>
                <a:r>
                  <a:rPr lang="en-US" sz="2400" dirty="0">
                    <a:solidFill>
                      <a:schemeClr val="tx1">
                        <a:lumMod val="75000"/>
                        <a:lumOff val="25000"/>
                      </a:schemeClr>
                    </a:solidFill>
                    <a:latin typeface="Karla" charset="0"/>
                    <a:ea typeface="Karla" charset="0"/>
                    <a:cs typeface="Karla" charset="0"/>
                  </a:rPr>
                  <a:t>If our model is as good as the mean value, </a:t>
                </a:r>
                <a14:m>
                  <m:oMath xmlns:m="http://schemas.openxmlformats.org/officeDocument/2006/math">
                    <m:acc>
                      <m:accPr>
                        <m:chr m:val="̅"/>
                        <m:ctrlPr>
                          <a:rPr lang="en-US" sz="2400" i="1" smtClean="0">
                            <a:solidFill>
                              <a:schemeClr val="tx1">
                                <a:lumMod val="75000"/>
                                <a:lumOff val="25000"/>
                              </a:schemeClr>
                            </a:solidFill>
                            <a:latin typeface="Cambria Math" charset="0"/>
                            <a:ea typeface="Karla" charset="0"/>
                            <a:cs typeface="Karla" charset="0"/>
                          </a:rPr>
                        </m:ctrlPr>
                      </m:accPr>
                      <m:e>
                        <m:r>
                          <a:rPr lang="en-US" sz="2400" b="0" i="1" smtClean="0">
                            <a:solidFill>
                              <a:schemeClr val="tx1">
                                <a:lumMod val="75000"/>
                                <a:lumOff val="25000"/>
                              </a:schemeClr>
                            </a:solidFill>
                            <a:latin typeface="Cambria Math" panose="02040503050406030204" pitchFamily="18" charset="0"/>
                            <a:ea typeface="Karla" charset="0"/>
                            <a:cs typeface="Karla" charset="0"/>
                          </a:rPr>
                          <m:t>𝑦</m:t>
                        </m:r>
                      </m:e>
                    </m:acc>
                  </m:oMath>
                </a14:m>
                <a:r>
                  <a:rPr lang="en-US" sz="2400" dirty="0">
                    <a:solidFill>
                      <a:schemeClr val="tx1">
                        <a:lumMod val="75000"/>
                        <a:lumOff val="25000"/>
                      </a:schemeClr>
                    </a:solidFill>
                    <a:latin typeface="Karla" charset="0"/>
                    <a:ea typeface="Karla" charset="0"/>
                    <a:cs typeface="Karla" charset="0"/>
                  </a:rPr>
                  <a:t>, then </a:t>
                </a:r>
                <a14:m>
                  <m:oMath xmlns:m="http://schemas.openxmlformats.org/officeDocument/2006/math">
                    <m:sSup>
                      <m:sSupPr>
                        <m:ctrlPr>
                          <a:rPr lang="en-US" sz="2400" i="1" smtClean="0">
                            <a:solidFill>
                              <a:schemeClr val="tx1">
                                <a:lumMod val="75000"/>
                                <a:lumOff val="25000"/>
                              </a:schemeClr>
                            </a:solidFill>
                            <a:latin typeface="Cambria Math" charset="0"/>
                            <a:ea typeface="Karla" charset="0"/>
                            <a:cs typeface="Karla" charset="0"/>
                          </a:rPr>
                        </m:ctrlPr>
                      </m:sSupPr>
                      <m:e>
                        <m:r>
                          <a:rPr lang="en-US" sz="2400" b="0" i="1" smtClean="0">
                            <a:solidFill>
                              <a:schemeClr val="tx1">
                                <a:lumMod val="75000"/>
                                <a:lumOff val="25000"/>
                              </a:schemeClr>
                            </a:solidFill>
                            <a:latin typeface="Cambria Math" panose="02040503050406030204" pitchFamily="18" charset="0"/>
                            <a:ea typeface="Karla" charset="0"/>
                            <a:cs typeface="Karla" charset="0"/>
                          </a:rPr>
                          <m:t>𝑅</m:t>
                        </m:r>
                      </m:e>
                      <m:sup>
                        <m:r>
                          <a:rPr lang="en-US" sz="2400" b="0" i="1" smtClean="0">
                            <a:solidFill>
                              <a:schemeClr val="tx1">
                                <a:lumMod val="75000"/>
                                <a:lumOff val="25000"/>
                              </a:schemeClr>
                            </a:solidFill>
                            <a:latin typeface="Cambria Math" panose="02040503050406030204" pitchFamily="18" charset="0"/>
                            <a:ea typeface="Karla" charset="0"/>
                            <a:cs typeface="Karla" charset="0"/>
                          </a:rPr>
                          <m:t>2</m:t>
                        </m:r>
                      </m:sup>
                    </m:sSup>
                    <m:r>
                      <a:rPr lang="en-US" sz="2400" b="0" i="1" smtClean="0">
                        <a:solidFill>
                          <a:schemeClr val="tx1">
                            <a:lumMod val="75000"/>
                            <a:lumOff val="25000"/>
                          </a:schemeClr>
                        </a:solidFill>
                        <a:latin typeface="Cambria Math" panose="02040503050406030204" pitchFamily="18" charset="0"/>
                        <a:ea typeface="Karla" charset="0"/>
                        <a:cs typeface="Karla" charset="0"/>
                      </a:rPr>
                      <m:t>=0</m:t>
                    </m:r>
                  </m:oMath>
                </a14:m>
                <a:endParaRPr lang="en-US" sz="2400" dirty="0">
                  <a:solidFill>
                    <a:schemeClr val="tx1">
                      <a:lumMod val="75000"/>
                      <a:lumOff val="25000"/>
                    </a:schemeClr>
                  </a:solidFill>
                  <a:latin typeface="Karla" charset="0"/>
                  <a:ea typeface="Karla" charset="0"/>
                  <a:cs typeface="Karla" charset="0"/>
                </a:endParaRPr>
              </a:p>
              <a:p>
                <a:pPr marL="457200" indent="-457200">
                  <a:spcAft>
                    <a:spcPts val="1200"/>
                  </a:spcAft>
                  <a:buFont typeface="Arial" charset="0"/>
                  <a:buChar char="•"/>
                </a:pPr>
                <a:r>
                  <a:rPr lang="en-US" sz="2400" dirty="0">
                    <a:solidFill>
                      <a:schemeClr val="tx1">
                        <a:lumMod val="75000"/>
                        <a:lumOff val="25000"/>
                      </a:schemeClr>
                    </a:solidFill>
                    <a:latin typeface="Karla" charset="0"/>
                    <a:ea typeface="Karla" charset="0"/>
                    <a:cs typeface="Karla" charset="0"/>
                  </a:rPr>
                  <a:t>If our model is perfect then </a:t>
                </a:r>
                <a14:m>
                  <m:oMath xmlns:m="http://schemas.openxmlformats.org/officeDocument/2006/math">
                    <m:sSup>
                      <m:sSupPr>
                        <m:ctrlPr>
                          <a:rPr lang="en-US" sz="2400" i="1">
                            <a:solidFill>
                              <a:schemeClr val="tx1">
                                <a:lumMod val="75000"/>
                                <a:lumOff val="25000"/>
                              </a:schemeClr>
                            </a:solidFill>
                            <a:latin typeface="Cambria Math" charset="0"/>
                            <a:ea typeface="Karla" charset="0"/>
                            <a:cs typeface="Karla" charset="0"/>
                          </a:rPr>
                        </m:ctrlPr>
                      </m:sSupPr>
                      <m:e>
                        <m:r>
                          <a:rPr lang="en-US" sz="2400" i="1">
                            <a:solidFill>
                              <a:schemeClr val="tx1">
                                <a:lumMod val="75000"/>
                                <a:lumOff val="25000"/>
                              </a:schemeClr>
                            </a:solidFill>
                            <a:latin typeface="Cambria Math" panose="02040503050406030204" pitchFamily="18" charset="0"/>
                            <a:ea typeface="Karla" charset="0"/>
                            <a:cs typeface="Karla" charset="0"/>
                          </a:rPr>
                          <m:t>𝑅</m:t>
                        </m:r>
                      </m:e>
                      <m:sup>
                        <m:r>
                          <a:rPr lang="en-US" sz="2400" i="1">
                            <a:solidFill>
                              <a:schemeClr val="tx1">
                                <a:lumMod val="75000"/>
                                <a:lumOff val="25000"/>
                              </a:schemeClr>
                            </a:solidFill>
                            <a:latin typeface="Cambria Math" panose="02040503050406030204" pitchFamily="18" charset="0"/>
                            <a:ea typeface="Karla" charset="0"/>
                            <a:cs typeface="Karla" charset="0"/>
                          </a:rPr>
                          <m:t>2</m:t>
                        </m:r>
                      </m:sup>
                    </m:sSup>
                    <m:r>
                      <a:rPr lang="en-US" sz="2400" i="1">
                        <a:solidFill>
                          <a:schemeClr val="tx1">
                            <a:lumMod val="75000"/>
                            <a:lumOff val="25000"/>
                          </a:schemeClr>
                        </a:solidFill>
                        <a:latin typeface="Cambria Math" panose="02040503050406030204" pitchFamily="18" charset="0"/>
                        <a:ea typeface="Karla" charset="0"/>
                        <a:cs typeface="Karla" charset="0"/>
                      </a:rPr>
                      <m:t>=</m:t>
                    </m:r>
                    <m:r>
                      <a:rPr lang="en-US" sz="2400" b="0" i="1" smtClean="0">
                        <a:solidFill>
                          <a:schemeClr val="tx1">
                            <a:lumMod val="75000"/>
                            <a:lumOff val="25000"/>
                          </a:schemeClr>
                        </a:solidFill>
                        <a:latin typeface="Cambria Math" panose="02040503050406030204" pitchFamily="18" charset="0"/>
                        <a:ea typeface="Karla" charset="0"/>
                        <a:cs typeface="Karla" charset="0"/>
                      </a:rPr>
                      <m:t>1</m:t>
                    </m:r>
                  </m:oMath>
                </a14:m>
                <a:endParaRPr lang="en-US" sz="2400" dirty="0">
                  <a:solidFill>
                    <a:schemeClr val="tx1">
                      <a:lumMod val="75000"/>
                      <a:lumOff val="25000"/>
                    </a:schemeClr>
                  </a:solidFill>
                  <a:latin typeface="Karla" charset="0"/>
                  <a:ea typeface="Karla" charset="0"/>
                  <a:cs typeface="Karla" charset="0"/>
                </a:endParaRPr>
              </a:p>
              <a:p>
                <a:pPr marL="457200" indent="-457200">
                  <a:spcAft>
                    <a:spcPts val="1200"/>
                  </a:spcAft>
                  <a:buFont typeface="Arial" charset="0"/>
                  <a:buChar char="•"/>
                </a:pPr>
                <a14:m>
                  <m:oMath xmlns:m="http://schemas.openxmlformats.org/officeDocument/2006/math">
                    <m:sSup>
                      <m:sSupPr>
                        <m:ctrlPr>
                          <a:rPr lang="en-US" sz="2400" i="1">
                            <a:solidFill>
                              <a:schemeClr val="tx1">
                                <a:lumMod val="75000"/>
                                <a:lumOff val="25000"/>
                              </a:schemeClr>
                            </a:solidFill>
                            <a:latin typeface="Cambria Math" charset="0"/>
                            <a:ea typeface="Karla" charset="0"/>
                            <a:cs typeface="Karla" charset="0"/>
                          </a:rPr>
                        </m:ctrlPr>
                      </m:sSupPr>
                      <m:e>
                        <m:r>
                          <a:rPr lang="en-US" sz="2400" i="1">
                            <a:solidFill>
                              <a:schemeClr val="tx1">
                                <a:lumMod val="75000"/>
                                <a:lumOff val="25000"/>
                              </a:schemeClr>
                            </a:solidFill>
                            <a:latin typeface="Cambria Math" panose="02040503050406030204" pitchFamily="18" charset="0"/>
                            <a:ea typeface="Karla" charset="0"/>
                            <a:cs typeface="Karla" charset="0"/>
                          </a:rPr>
                          <m:t>𝑅</m:t>
                        </m:r>
                      </m:e>
                      <m:sup>
                        <m:r>
                          <a:rPr lang="en-US" sz="2400" i="1">
                            <a:solidFill>
                              <a:schemeClr val="tx1">
                                <a:lumMod val="75000"/>
                                <a:lumOff val="25000"/>
                              </a:schemeClr>
                            </a:solidFill>
                            <a:latin typeface="Cambria Math" panose="02040503050406030204" pitchFamily="18" charset="0"/>
                            <a:ea typeface="Karla" charset="0"/>
                            <a:cs typeface="Karla" charset="0"/>
                          </a:rPr>
                          <m:t>2</m:t>
                        </m:r>
                      </m:sup>
                    </m:sSup>
                  </m:oMath>
                </a14:m>
                <a:r>
                  <a:rPr lang="en-US" sz="2400" dirty="0">
                    <a:solidFill>
                      <a:schemeClr val="tx1">
                        <a:lumMod val="75000"/>
                        <a:lumOff val="25000"/>
                      </a:schemeClr>
                    </a:solidFill>
                    <a:latin typeface="Karla" charset="0"/>
                    <a:ea typeface="Karla" charset="0"/>
                    <a:cs typeface="Karla" charset="0"/>
                  </a:rPr>
                  <a:t> can be negative if the model is worst than the average. This can happen when we evaluate the model in the test set.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3390900"/>
                <a:ext cx="10327008" cy="2111143"/>
              </a:xfrm>
              <a:blipFill rotWithShape="0">
                <a:blip r:embed="rId3"/>
                <a:stretch>
                  <a:fillRect l="-826" t="-2305" b="-14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42</a:t>
            </a:fld>
            <a:endParaRPr lang="en-US"/>
          </a:p>
        </p:txBody>
      </p:sp>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pic>
        <p:nvPicPr>
          <p:cNvPr id="8" name="Picture 7"/>
          <p:cNvPicPr>
            <a:picLocks noChangeAspect="1"/>
          </p:cNvPicPr>
          <p:nvPr/>
        </p:nvPicPr>
        <p:blipFill>
          <a:blip r:embed="rId4"/>
          <a:stretch>
            <a:fillRect/>
          </a:stretch>
        </p:blipFill>
        <p:spPr>
          <a:xfrm>
            <a:off x="4080329" y="1637329"/>
            <a:ext cx="3596640" cy="924560"/>
          </a:xfrm>
          <a:prstGeom prst="rect">
            <a:avLst/>
          </a:prstGeom>
        </p:spPr>
      </p:pic>
    </p:spTree>
    <p:extLst>
      <p:ext uri="{BB962C8B-B14F-4D97-AF65-F5344CB8AC3E}">
        <p14:creationId xmlns:p14="http://schemas.microsoft.com/office/powerpoint/2010/main" val="15126051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Linear Regression</a:t>
            </a:r>
          </a:p>
        </p:txBody>
      </p:sp>
      <p:sp>
        <p:nvSpPr>
          <p:cNvPr id="3" name="Slide Number Placeholder 2"/>
          <p:cNvSpPr>
            <a:spLocks noGrp="1"/>
          </p:cNvSpPr>
          <p:nvPr>
            <p:ph type="sldNum" sz="quarter" idx="12"/>
          </p:nvPr>
        </p:nvSpPr>
        <p:spPr/>
        <p:txBody>
          <a:bodyPr/>
          <a:lstStyle/>
          <a:p>
            <a:fld id="{81B7CCDB-6D39-0547-B7B3-C80E39D6513A}" type="slidenum">
              <a:rPr lang="en-US" smtClean="0"/>
              <a:t>43</a:t>
            </a:fld>
            <a:endParaRPr lang="en-US"/>
          </a:p>
        </p:txBody>
      </p:sp>
    </p:spTree>
    <p:extLst>
      <p:ext uri="{BB962C8B-B14F-4D97-AF65-F5344CB8AC3E}">
        <p14:creationId xmlns:p14="http://schemas.microsoft.com/office/powerpoint/2010/main" val="20829254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0185" y="1096854"/>
                <a:ext cx="11162523" cy="4588091"/>
              </a:xfrm>
            </p:spPr>
            <p:txBody>
              <a:bodyPr/>
              <a:lstStyle/>
              <a:p>
                <a:pPr>
                  <a:spcAft>
                    <a:spcPts val="1800"/>
                  </a:spcAft>
                </a:pPr>
                <a:r>
                  <a:rPr lang="en-US" sz="2400" dirty="0"/>
                  <a:t>Note that in building our </a:t>
                </a:r>
                <a:r>
                  <a:rPr lang="en-US" sz="2400" dirty="0" err="1"/>
                  <a:t>kNN</a:t>
                </a:r>
                <a:r>
                  <a:rPr lang="en-US" sz="2400" dirty="0"/>
                  <a:t> model for prediction, we did not compute a closed form for </a:t>
                </a:r>
                <a14:m>
                  <m:oMath xmlns:m="http://schemas.openxmlformats.org/officeDocument/2006/math">
                    <m:acc>
                      <m:accPr>
                        <m:chr m:val="̂"/>
                        <m:ctrlPr>
                          <a:rPr lang="en-US" sz="2400" i="1" smtClean="0">
                            <a:latin typeface="Cambria Math" charset="0"/>
                          </a:rPr>
                        </m:ctrlPr>
                      </m:accPr>
                      <m:e>
                        <m:r>
                          <a:rPr lang="en-US" sz="2400" b="0" i="1" smtClean="0">
                            <a:latin typeface="Cambria Math" panose="02040503050406030204" pitchFamily="18" charset="0"/>
                          </a:rPr>
                          <m:t>𝑓</m:t>
                        </m:r>
                      </m:e>
                    </m:acc>
                  </m:oMath>
                </a14:m>
                <a:r>
                  <a:rPr lang="en-US" sz="2400" dirty="0"/>
                  <a:t>. </a:t>
                </a:r>
              </a:p>
              <a:p>
                <a:pPr>
                  <a:spcAft>
                    <a:spcPts val="2400"/>
                  </a:spcAft>
                </a:pPr>
                <a:r>
                  <a:rPr lang="en-US" sz="2400" dirty="0"/>
                  <a:t>What if we ask the question: </a:t>
                </a:r>
              </a:p>
              <a:p>
                <a:r>
                  <a:rPr lang="en-US" sz="2500" i="1" dirty="0">
                    <a:solidFill>
                      <a:schemeClr val="tx2"/>
                    </a:solidFill>
                  </a:rPr>
                  <a:t>	</a:t>
                </a:r>
                <a:r>
                  <a:rPr lang="en-US" sz="2500" i="1" dirty="0">
                    <a:solidFill>
                      <a:schemeClr val="accent2">
                        <a:lumMod val="75000"/>
                      </a:schemeClr>
                    </a:solidFill>
                  </a:rPr>
                  <a:t>“how much more sales do we expect if we double the TV advertising budget?” </a:t>
                </a:r>
              </a:p>
              <a:p>
                <a:endParaRPr lang="en-US" sz="2400" dirty="0">
                  <a:solidFill>
                    <a:schemeClr val="tx2"/>
                  </a:solidFill>
                </a:endParaRPr>
              </a:p>
              <a:p>
                <a:r>
                  <a:rPr lang="en-US" sz="2400" b="1" dirty="0"/>
                  <a:t>Alternatively</a:t>
                </a:r>
                <a:r>
                  <a:rPr lang="en-US" sz="2400" dirty="0"/>
                  <a:t>, we can build a model by first assuming a simple form of </a:t>
                </a:r>
                <a14:m>
                  <m:oMath xmlns:m="http://schemas.openxmlformats.org/officeDocument/2006/math">
                    <m:r>
                      <a:rPr lang="en-US" sz="2400" i="1">
                        <a:latin typeface="Cambria Math" panose="02040503050406030204" pitchFamily="18" charset="0"/>
                      </a:rPr>
                      <m:t>𝑓</m:t>
                    </m:r>
                  </m:oMath>
                </a14:m>
                <a:r>
                  <a:rPr lang="en-US" sz="2400" dirty="0"/>
                  <a:t>: </a:t>
                </a:r>
              </a:p>
              <a:p>
                <a:endParaRPr lang="en-US" sz="2400" dirty="0"/>
              </a:p>
              <a:p>
                <a:r>
                  <a:rPr lang="en-US" sz="24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0185" y="1096854"/>
                <a:ext cx="11162523" cy="4588091"/>
              </a:xfrm>
              <a:blipFill rotWithShape="0">
                <a:blip r:embed="rId2"/>
                <a:stretch>
                  <a:fillRect l="-874" t="-106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44</a:t>
            </a:fld>
            <a:endParaRPr lang="en-US"/>
          </a:p>
        </p:txBody>
      </p:sp>
      <p:pic>
        <p:nvPicPr>
          <p:cNvPr id="5" name="Picture 4">
            <a:extLst>
              <a:ext uri="{FF2B5EF4-FFF2-40B4-BE49-F238E27FC236}">
                <a16:creationId xmlns="" xmlns:a16="http://schemas.microsoft.com/office/drawing/2014/main" id="{9A027633-F65F-754F-A436-835CC3027864}"/>
              </a:ext>
            </a:extLst>
          </p:cNvPr>
          <p:cNvPicPr>
            <a:picLocks noChangeAspect="1"/>
          </p:cNvPicPr>
          <p:nvPr/>
        </p:nvPicPr>
        <p:blipFill>
          <a:blip r:embed="rId3"/>
          <a:stretch>
            <a:fillRect/>
          </a:stretch>
        </p:blipFill>
        <p:spPr>
          <a:xfrm>
            <a:off x="3662680" y="4979682"/>
            <a:ext cx="4866640" cy="375920"/>
          </a:xfrm>
          <a:prstGeom prst="rect">
            <a:avLst/>
          </a:prstGeom>
        </p:spPr>
      </p:pic>
    </p:spTree>
    <p:extLst>
      <p:ext uri="{BB962C8B-B14F-4D97-AF65-F5344CB8AC3E}">
        <p14:creationId xmlns:p14="http://schemas.microsoft.com/office/powerpoint/2010/main" val="33511810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4480092"/>
              </a:xfrm>
            </p:spPr>
            <p:txBody>
              <a:bodyPr/>
              <a:lstStyle/>
              <a:p>
                <a:pPr>
                  <a:spcAft>
                    <a:spcPts val="1800"/>
                  </a:spcAft>
                </a:pPr>
                <a:r>
                  <a:rPr lang="en-US" sz="2400" dirty="0">
                    <a:solidFill>
                      <a:schemeClr val="tx1">
                        <a:lumMod val="75000"/>
                        <a:lumOff val="25000"/>
                      </a:schemeClr>
                    </a:solidFill>
                  </a:rPr>
                  <a:t>If our statistical model is:</a:t>
                </a:r>
              </a:p>
              <a:p>
                <a:endParaRPr lang="en-US" sz="2400" dirty="0">
                  <a:solidFill>
                    <a:schemeClr val="tx1">
                      <a:lumMod val="75000"/>
                      <a:lumOff val="25000"/>
                    </a:schemeClr>
                  </a:solidFill>
                </a:endParaRPr>
              </a:p>
              <a:p>
                <a:r>
                  <a:rPr lang="en-US" sz="2400" dirty="0">
                    <a:solidFill>
                      <a:schemeClr val="tx1">
                        <a:lumMod val="75000"/>
                        <a:lumOff val="25000"/>
                      </a:schemeClr>
                    </a:solidFill>
                  </a:rPr>
                  <a:t> </a:t>
                </a:r>
              </a:p>
              <a:p>
                <a:r>
                  <a:rPr lang="en-US" sz="2400" dirty="0">
                    <a:solidFill>
                      <a:schemeClr val="tx1">
                        <a:lumMod val="75000"/>
                        <a:lumOff val="25000"/>
                      </a:schemeClr>
                    </a:solidFill>
                  </a:rPr>
                  <a:t>then it follows that our estimate is:</a:t>
                </a:r>
              </a:p>
              <a:p>
                <a:r>
                  <a:rPr lang="en-US" sz="2400" dirty="0">
                    <a:solidFill>
                      <a:schemeClr val="tx1">
                        <a:lumMod val="75000"/>
                        <a:lumOff val="25000"/>
                      </a:schemeClr>
                    </a:solidFill>
                  </a:rPr>
                  <a:t> </a:t>
                </a:r>
                <a:endParaRPr lang="en-US" sz="2400" i="1" dirty="0">
                  <a:solidFill>
                    <a:schemeClr val="tx1">
                      <a:lumMod val="75000"/>
                      <a:lumOff val="25000"/>
                    </a:schemeClr>
                  </a:solidFill>
                  <a:latin typeface="Cambria Math" charset="0"/>
                </a:endParaRPr>
              </a:p>
              <a:p>
                <a:r>
                  <a:rPr lang="en-US" sz="2400" b="0" dirty="0">
                    <a:solidFill>
                      <a:schemeClr val="tx1">
                        <a:lumMod val="75000"/>
                        <a:lumOff val="25000"/>
                      </a:schemeClr>
                    </a:solidFill>
                  </a:rPr>
                  <a:t/>
                </a:r>
                <a:br>
                  <a:rPr lang="en-US" sz="2400" b="0" dirty="0">
                    <a:solidFill>
                      <a:schemeClr val="tx1">
                        <a:lumMod val="75000"/>
                        <a:lumOff val="25000"/>
                      </a:schemeClr>
                    </a:solidFill>
                  </a:rPr>
                </a:br>
                <a:endParaRPr lang="en-US" sz="2400" b="0" dirty="0">
                  <a:solidFill>
                    <a:schemeClr val="tx1">
                      <a:lumMod val="75000"/>
                      <a:lumOff val="25000"/>
                    </a:schemeClr>
                  </a:solidFill>
                </a:endParaRPr>
              </a:p>
              <a:p>
                <a:r>
                  <a:rPr lang="en-US" sz="2400" dirty="0">
                    <a:solidFill>
                      <a:schemeClr val="tx1">
                        <a:lumMod val="75000"/>
                        <a:lumOff val="25000"/>
                      </a:schemeClr>
                    </a:solidFill>
                  </a:rPr>
                  <a:t>where </a:t>
                </a:r>
                <a14:m>
                  <m:oMath xmlns:m="http://schemas.openxmlformats.org/officeDocument/2006/math">
                    <m:sSub>
                      <m:sSubPr>
                        <m:ctrlPr>
                          <a:rPr lang="en-US" sz="2400" i="1" smtClean="0">
                            <a:solidFill>
                              <a:schemeClr val="tx1">
                                <a:lumMod val="75000"/>
                                <a:lumOff val="25000"/>
                              </a:schemeClr>
                            </a:solidFill>
                            <a:latin typeface="Cambria Math" charset="0"/>
                          </a:rPr>
                        </m:ctrlPr>
                      </m:sSubPr>
                      <m:e>
                        <m:acc>
                          <m:accPr>
                            <m:chr m:val="̂"/>
                            <m:ctrlPr>
                              <a:rPr lang="en-US" sz="2400" i="1" smtClean="0">
                                <a:solidFill>
                                  <a:schemeClr val="tx1">
                                    <a:lumMod val="75000"/>
                                    <a:lumOff val="25000"/>
                                  </a:schemeClr>
                                </a:solidFill>
                                <a:latin typeface="Cambria Math" charset="0"/>
                              </a:rPr>
                            </m:ctrlPr>
                          </m:accPr>
                          <m:e>
                            <m:r>
                              <a:rPr lang="en-US" sz="2400" i="1" smtClean="0">
                                <a:solidFill>
                                  <a:schemeClr val="tx1">
                                    <a:lumMod val="75000"/>
                                    <a:lumOff val="25000"/>
                                  </a:schemeClr>
                                </a:solidFill>
                                <a:latin typeface="Cambria Math" charset="0"/>
                                <a:ea typeface="Cambria Math" charset="0"/>
                                <a:cs typeface="Cambria Math" charset="0"/>
                              </a:rPr>
                              <m:t>𝛽</m:t>
                            </m:r>
                          </m:e>
                        </m:acc>
                      </m:e>
                      <m:sub>
                        <m:r>
                          <a:rPr lang="en-US" sz="2400" b="0" i="1" smtClean="0">
                            <a:solidFill>
                              <a:schemeClr val="tx1">
                                <a:lumMod val="75000"/>
                                <a:lumOff val="25000"/>
                              </a:schemeClr>
                            </a:solidFill>
                            <a:latin typeface="Cambria Math" charset="0"/>
                          </a:rPr>
                          <m:t>1</m:t>
                        </m:r>
                      </m:sub>
                    </m:sSub>
                  </m:oMath>
                </a14:m>
                <a:r>
                  <a:rPr lang="en-US" sz="2400" dirty="0">
                    <a:solidFill>
                      <a:schemeClr val="tx1">
                        <a:lumMod val="75000"/>
                        <a:lumOff val="25000"/>
                      </a:schemeClr>
                    </a:solidFill>
                  </a:rPr>
                  <a:t> and </a:t>
                </a:r>
                <a14:m>
                  <m:oMath xmlns:m="http://schemas.openxmlformats.org/officeDocument/2006/math">
                    <m:sSub>
                      <m:sSubPr>
                        <m:ctrlPr>
                          <a:rPr lang="en-US" sz="2400" i="1">
                            <a:solidFill>
                              <a:schemeClr val="tx1">
                                <a:lumMod val="75000"/>
                                <a:lumOff val="25000"/>
                              </a:schemeClr>
                            </a:solidFill>
                            <a:latin typeface="Cambria Math" charset="0"/>
                          </a:rPr>
                        </m:ctrlPr>
                      </m:sSubPr>
                      <m:e>
                        <m:acc>
                          <m:accPr>
                            <m:chr m:val="̂"/>
                            <m:ctrlPr>
                              <a:rPr lang="en-US" sz="2400" i="1">
                                <a:solidFill>
                                  <a:schemeClr val="tx1">
                                    <a:lumMod val="75000"/>
                                    <a:lumOff val="25000"/>
                                  </a:schemeClr>
                                </a:solidFill>
                                <a:latin typeface="Cambria Math"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b="0" i="1" smtClean="0">
                            <a:solidFill>
                              <a:schemeClr val="tx1">
                                <a:lumMod val="75000"/>
                                <a:lumOff val="25000"/>
                              </a:schemeClr>
                            </a:solidFill>
                            <a:latin typeface="Cambria Math" charset="0"/>
                            <a:ea typeface="Cambria Math" charset="0"/>
                            <a:cs typeface="Cambria Math" charset="0"/>
                          </a:rPr>
                          <m:t>0</m:t>
                        </m:r>
                      </m:sub>
                    </m:sSub>
                    <m:r>
                      <a:rPr lang="en-US" sz="2400" i="1">
                        <a:solidFill>
                          <a:schemeClr val="tx1">
                            <a:lumMod val="75000"/>
                            <a:lumOff val="25000"/>
                          </a:schemeClr>
                        </a:solidFill>
                        <a:latin typeface="Cambria Math" charset="0"/>
                      </a:rPr>
                      <m:t> </m:t>
                    </m:r>
                  </m:oMath>
                </a14:m>
                <a:r>
                  <a:rPr lang="en-US" sz="2400" dirty="0">
                    <a:solidFill>
                      <a:schemeClr val="tx1">
                        <a:lumMod val="75000"/>
                        <a:lumOff val="25000"/>
                      </a:schemeClr>
                    </a:solidFill>
                  </a:rPr>
                  <a:t>are estimates of </a:t>
                </a:r>
                <a14:m>
                  <m:oMath xmlns:m="http://schemas.openxmlformats.org/officeDocument/2006/math">
                    <m:sSub>
                      <m:sSubPr>
                        <m:ctrlPr>
                          <a:rPr lang="en-US" sz="2400" i="1" smtClean="0">
                            <a:solidFill>
                              <a:schemeClr val="tx1">
                                <a:lumMod val="75000"/>
                                <a:lumOff val="25000"/>
                              </a:schemeClr>
                            </a:solidFill>
                            <a:latin typeface="Cambria Math" charset="0"/>
                          </a:rPr>
                        </m:ctrlPr>
                      </m:sSubPr>
                      <m:e>
                        <m:r>
                          <a:rPr lang="en-US" sz="2400" i="1" smtClean="0">
                            <a:solidFill>
                              <a:schemeClr val="tx1">
                                <a:lumMod val="75000"/>
                                <a:lumOff val="25000"/>
                              </a:schemeClr>
                            </a:solidFill>
                            <a:latin typeface="Cambria Math" charset="0"/>
                            <a:ea typeface="Cambria Math" charset="0"/>
                            <a:cs typeface="Cambria Math" charset="0"/>
                          </a:rPr>
                          <m:t>𝛽</m:t>
                        </m:r>
                      </m:e>
                      <m:sub>
                        <m:r>
                          <a:rPr lang="en-US" sz="2400" b="0" i="1" smtClean="0">
                            <a:solidFill>
                              <a:schemeClr val="tx1">
                                <a:lumMod val="75000"/>
                                <a:lumOff val="25000"/>
                              </a:schemeClr>
                            </a:solidFill>
                            <a:latin typeface="Cambria Math" charset="0"/>
                          </a:rPr>
                          <m:t>1</m:t>
                        </m:r>
                      </m:sub>
                    </m:sSub>
                  </m:oMath>
                </a14:m>
                <a:r>
                  <a:rPr lang="en-US" sz="2400" dirty="0">
                    <a:solidFill>
                      <a:schemeClr val="tx1">
                        <a:lumMod val="75000"/>
                        <a:lumOff val="25000"/>
                      </a:schemeClr>
                    </a:solidFill>
                  </a:rPr>
                  <a:t> and </a:t>
                </a:r>
                <a14:m>
                  <m:oMath xmlns:m="http://schemas.openxmlformats.org/officeDocument/2006/math">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𝛽</m:t>
                        </m:r>
                      </m:e>
                      <m:sub>
                        <m:r>
                          <a:rPr lang="en-US" sz="2400" b="0" i="1" smtClean="0">
                            <a:solidFill>
                              <a:schemeClr val="tx1">
                                <a:lumMod val="75000"/>
                                <a:lumOff val="25000"/>
                              </a:schemeClr>
                            </a:solidFill>
                            <a:latin typeface="Cambria Math" charset="0"/>
                            <a:ea typeface="Cambria Math" charset="0"/>
                            <a:cs typeface="Cambria Math" charset="0"/>
                          </a:rPr>
                          <m:t>0</m:t>
                        </m:r>
                      </m:sub>
                    </m:sSub>
                  </m:oMath>
                </a14:m>
                <a:r>
                  <a:rPr lang="en-US" sz="2400" dirty="0">
                    <a:solidFill>
                      <a:schemeClr val="tx1">
                        <a:lumMod val="75000"/>
                        <a:lumOff val="25000"/>
                      </a:schemeClr>
                    </a:solidFill>
                  </a:rPr>
                  <a:t> respectively, that we compute using observations.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4480092"/>
              </a:xfrm>
              <a:blipFill rotWithShape="0">
                <a:blip r:embed="rId2"/>
                <a:stretch>
                  <a:fillRect l="-945" t="-1088" r="-153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45</a:t>
            </a:fld>
            <a:endParaRPr lang="en-US"/>
          </a:p>
        </p:txBody>
      </p:sp>
      <p:pic>
        <p:nvPicPr>
          <p:cNvPr id="5" name="Picture 4"/>
          <p:cNvPicPr>
            <a:picLocks noChangeAspect="1"/>
          </p:cNvPicPr>
          <p:nvPr/>
        </p:nvPicPr>
        <p:blipFill>
          <a:blip r:embed="rId3"/>
          <a:stretch>
            <a:fillRect/>
          </a:stretch>
        </p:blipFill>
        <p:spPr>
          <a:xfrm>
            <a:off x="3266440" y="1950958"/>
            <a:ext cx="5659120" cy="406400"/>
          </a:xfrm>
          <a:prstGeom prst="rect">
            <a:avLst/>
          </a:prstGeom>
        </p:spPr>
      </p:pic>
      <p:pic>
        <p:nvPicPr>
          <p:cNvPr id="6" name="Picture 5"/>
          <p:cNvPicPr>
            <a:picLocks noChangeAspect="1"/>
          </p:cNvPicPr>
          <p:nvPr/>
        </p:nvPicPr>
        <p:blipFill>
          <a:blip r:embed="rId4"/>
          <a:stretch>
            <a:fillRect/>
          </a:stretch>
        </p:blipFill>
        <p:spPr>
          <a:xfrm>
            <a:off x="3841750" y="3536957"/>
            <a:ext cx="3606800" cy="477520"/>
          </a:xfrm>
          <a:prstGeom prst="rect">
            <a:avLst/>
          </a:prstGeom>
        </p:spPr>
      </p:pic>
    </p:spTree>
    <p:extLst>
      <p:ext uri="{BB962C8B-B14F-4D97-AF65-F5344CB8AC3E}">
        <p14:creationId xmlns:p14="http://schemas.microsoft.com/office/powerpoint/2010/main" val="9936488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88A5E98B-37A6-1849-A64A-0FF1F5F7CA7A}"/>
              </a:ext>
            </a:extLst>
          </p:cNvPr>
          <p:cNvPicPr>
            <a:picLocks noChangeAspect="1"/>
          </p:cNvPicPr>
          <p:nvPr/>
        </p:nvPicPr>
        <p:blipFill>
          <a:blip r:embed="rId2"/>
          <a:stretch>
            <a:fillRect/>
          </a:stretch>
        </p:blipFill>
        <p:spPr>
          <a:xfrm>
            <a:off x="2615184" y="1463038"/>
            <a:ext cx="6858002" cy="4572001"/>
          </a:xfrm>
          <a:prstGeom prst="rect">
            <a:avLst/>
          </a:prstGeom>
        </p:spPr>
      </p:pic>
      <p:sp>
        <p:nvSpPr>
          <p:cNvPr id="2" name="Title 1"/>
          <p:cNvSpPr>
            <a:spLocks noGrp="1"/>
          </p:cNvSpPr>
          <p:nvPr>
            <p:ph type="title"/>
          </p:nvPr>
        </p:nvSpPr>
        <p:spPr/>
        <p:txBody>
          <a:bodyPr/>
          <a:lstStyle/>
          <a:p>
            <a:r>
              <a:rPr lang="en-US" dirty="0"/>
              <a:t>Linear Regression </a:t>
            </a:r>
          </a:p>
        </p:txBody>
      </p:sp>
      <p:sp>
        <p:nvSpPr>
          <p:cNvPr id="4" name="Slide Number Placeholder 3"/>
          <p:cNvSpPr>
            <a:spLocks noGrp="1"/>
          </p:cNvSpPr>
          <p:nvPr>
            <p:ph type="sldNum" sz="quarter" idx="12"/>
          </p:nvPr>
        </p:nvSpPr>
        <p:spPr/>
        <p:txBody>
          <a:bodyPr/>
          <a:lstStyle/>
          <a:p>
            <a:fld id="{81B7CCDB-6D39-0547-B7B3-C80E39D6513A}" type="slidenum">
              <a:rPr lang="en-US" smtClean="0"/>
              <a:t>46</a:t>
            </a:fld>
            <a:endParaRPr lang="en-US"/>
          </a:p>
        </p:txBody>
      </p:sp>
      <p:sp>
        <p:nvSpPr>
          <p:cNvPr id="8" name="TextBox 7"/>
          <p:cNvSpPr txBox="1"/>
          <p:nvPr/>
        </p:nvSpPr>
        <p:spPr>
          <a:xfrm>
            <a:off x="655958" y="902522"/>
            <a:ext cx="2945037"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For </a:t>
            </a:r>
            <a:r>
              <a:rPr lang="en-US" sz="2400">
                <a:solidFill>
                  <a:schemeClr val="tx1">
                    <a:lumMod val="75000"/>
                    <a:lumOff val="25000"/>
                  </a:schemeClr>
                </a:solidFill>
                <a:latin typeface="Karla" charset="0"/>
                <a:ea typeface="Karla" charset="0"/>
                <a:cs typeface="Karla" charset="0"/>
              </a:rPr>
              <a:t>a given data set</a:t>
            </a:r>
            <a:endParaRPr lang="en-US" sz="2400" i="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9129411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533F34CA-6643-0341-B0C5-1203F2F0D99E}"/>
              </a:ext>
            </a:extLst>
          </p:cNvPr>
          <p:cNvPicPr>
            <a:picLocks noChangeAspect="1"/>
          </p:cNvPicPr>
          <p:nvPr/>
        </p:nvPicPr>
        <p:blipFill>
          <a:blip r:embed="rId2"/>
          <a:stretch>
            <a:fillRect/>
          </a:stretch>
        </p:blipFill>
        <p:spPr>
          <a:xfrm>
            <a:off x="2615184" y="1463038"/>
            <a:ext cx="6858002" cy="4572001"/>
          </a:xfrm>
          <a:prstGeom prst="rect">
            <a:avLst/>
          </a:prstGeom>
        </p:spPr>
      </p:pic>
      <p:sp>
        <p:nvSpPr>
          <p:cNvPr id="2" name="Title 1"/>
          <p:cNvSpPr>
            <a:spLocks noGrp="1"/>
          </p:cNvSpPr>
          <p:nvPr>
            <p:ph type="title"/>
          </p:nvPr>
        </p:nvSpPr>
        <p:spPr/>
        <p:txBody>
          <a:bodyPr/>
          <a:lstStyle/>
          <a:p>
            <a:r>
              <a:rPr lang="en-US" dirty="0"/>
              <a:t>Linear Regression </a:t>
            </a:r>
          </a:p>
        </p:txBody>
      </p:sp>
      <p:sp>
        <p:nvSpPr>
          <p:cNvPr id="4" name="Slide Number Placeholder 3"/>
          <p:cNvSpPr>
            <a:spLocks noGrp="1"/>
          </p:cNvSpPr>
          <p:nvPr>
            <p:ph type="sldNum" sz="quarter" idx="12"/>
          </p:nvPr>
        </p:nvSpPr>
        <p:spPr/>
        <p:txBody>
          <a:bodyPr/>
          <a:lstStyle/>
          <a:p>
            <a:fld id="{81B7CCDB-6D39-0547-B7B3-C80E39D6513A}" type="slidenum">
              <a:rPr lang="en-US" smtClean="0"/>
              <a:t>47</a:t>
            </a:fld>
            <a:endParaRPr lang="en-US"/>
          </a:p>
        </p:txBody>
      </p:sp>
      <p:cxnSp>
        <p:nvCxnSpPr>
          <p:cNvPr id="5" name="Straight Connector 4"/>
          <p:cNvCxnSpPr/>
          <p:nvPr/>
        </p:nvCxnSpPr>
        <p:spPr>
          <a:xfrm flipV="1">
            <a:off x="4075611" y="2246811"/>
            <a:ext cx="4676503" cy="246888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55958" y="902522"/>
            <a:ext cx="2577950" cy="461665"/>
          </a:xfrm>
          <a:prstGeom prst="rect">
            <a:avLst/>
          </a:prstGeom>
          <a:noFill/>
        </p:spPr>
        <p:txBody>
          <a:bodyPr wrap="none" rtlCol="0">
            <a:spAutoFit/>
          </a:bodyPr>
          <a:lstStyle/>
          <a:p>
            <a:r>
              <a:rPr lang="en-US" sz="2400">
                <a:solidFill>
                  <a:schemeClr val="tx1">
                    <a:lumMod val="75000"/>
                    <a:lumOff val="25000"/>
                  </a:schemeClr>
                </a:solidFill>
                <a:latin typeface="Karla" charset="0"/>
                <a:ea typeface="Karla" charset="0"/>
                <a:cs typeface="Karla" charset="0"/>
              </a:rPr>
              <a:t>Is this line good?</a:t>
            </a:r>
            <a:endParaRPr lang="en-US" sz="2400" i="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21082901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 </a:t>
            </a:r>
          </a:p>
        </p:txBody>
      </p:sp>
      <p:sp>
        <p:nvSpPr>
          <p:cNvPr id="4" name="Slide Number Placeholder 3"/>
          <p:cNvSpPr>
            <a:spLocks noGrp="1"/>
          </p:cNvSpPr>
          <p:nvPr>
            <p:ph type="sldNum" sz="quarter" idx="12"/>
          </p:nvPr>
        </p:nvSpPr>
        <p:spPr/>
        <p:txBody>
          <a:bodyPr/>
          <a:lstStyle/>
          <a:p>
            <a:fld id="{81B7CCDB-6D39-0547-B7B3-C80E39D6513A}" type="slidenum">
              <a:rPr lang="en-US" smtClean="0"/>
              <a:t>48</a:t>
            </a:fld>
            <a:endParaRPr lang="en-US"/>
          </a:p>
        </p:txBody>
      </p:sp>
      <p:cxnSp>
        <p:nvCxnSpPr>
          <p:cNvPr id="8" name="Straight Connector 7"/>
          <p:cNvCxnSpPr/>
          <p:nvPr/>
        </p:nvCxnSpPr>
        <p:spPr>
          <a:xfrm flipV="1">
            <a:off x="4023360" y="2246811"/>
            <a:ext cx="4728754" cy="2207623"/>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55958" y="902522"/>
            <a:ext cx="2475358"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Maybe this one?</a:t>
            </a:r>
            <a:endParaRPr lang="en-US" sz="2400" i="1" dirty="0">
              <a:solidFill>
                <a:schemeClr val="tx1">
                  <a:lumMod val="75000"/>
                  <a:lumOff val="25000"/>
                </a:schemeClr>
              </a:solidFill>
              <a:latin typeface="Karla" charset="0"/>
              <a:ea typeface="Karla" charset="0"/>
              <a:cs typeface="Karla" charset="0"/>
            </a:endParaRPr>
          </a:p>
        </p:txBody>
      </p:sp>
      <p:pic>
        <p:nvPicPr>
          <p:cNvPr id="7" name="Picture 6">
            <a:extLst>
              <a:ext uri="{FF2B5EF4-FFF2-40B4-BE49-F238E27FC236}">
                <a16:creationId xmlns="" xmlns:a16="http://schemas.microsoft.com/office/drawing/2014/main" id="{BEEE009D-51B3-E343-8B9F-4957F8B179F4}"/>
              </a:ext>
            </a:extLst>
          </p:cNvPr>
          <p:cNvPicPr>
            <a:picLocks noChangeAspect="1"/>
          </p:cNvPicPr>
          <p:nvPr/>
        </p:nvPicPr>
        <p:blipFill>
          <a:blip r:embed="rId2"/>
          <a:stretch>
            <a:fillRect/>
          </a:stretch>
        </p:blipFill>
        <p:spPr>
          <a:xfrm>
            <a:off x="2615184" y="1463038"/>
            <a:ext cx="6858002" cy="4572001"/>
          </a:xfrm>
          <a:prstGeom prst="rect">
            <a:avLst/>
          </a:prstGeom>
        </p:spPr>
      </p:pic>
    </p:spTree>
    <p:extLst>
      <p:ext uri="{BB962C8B-B14F-4D97-AF65-F5344CB8AC3E}">
        <p14:creationId xmlns:p14="http://schemas.microsoft.com/office/powerpoint/2010/main" val="344144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smtClean="0"/>
              <a:t>Data</a:t>
            </a:r>
            <a:endParaRPr lang="en-US" sz="4000" dirty="0"/>
          </a:p>
        </p:txBody>
      </p:sp>
      <p:sp>
        <p:nvSpPr>
          <p:cNvPr id="3" name="Slide Number Placeholder 2"/>
          <p:cNvSpPr>
            <a:spLocks noGrp="1"/>
          </p:cNvSpPr>
          <p:nvPr>
            <p:ph type="sldNum" sz="quarter" idx="12"/>
          </p:nvPr>
        </p:nvSpPr>
        <p:spPr/>
        <p:txBody>
          <a:bodyPr/>
          <a:lstStyle/>
          <a:p>
            <a:fld id="{81B7CCDB-6D39-0547-B7B3-C80E39D6513A}" type="slidenum">
              <a:rPr lang="en-US" smtClean="0"/>
              <a:t>4</a:t>
            </a:fld>
            <a:endParaRPr lang="en-US"/>
          </a:p>
        </p:txBody>
      </p:sp>
    </p:spTree>
    <p:extLst>
      <p:ext uri="{BB962C8B-B14F-4D97-AF65-F5344CB8AC3E}">
        <p14:creationId xmlns:p14="http://schemas.microsoft.com/office/powerpoint/2010/main" val="1415582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 </a:t>
            </a:r>
          </a:p>
        </p:txBody>
      </p:sp>
      <p:sp>
        <p:nvSpPr>
          <p:cNvPr id="4" name="Slide Number Placeholder 3"/>
          <p:cNvSpPr>
            <a:spLocks noGrp="1"/>
          </p:cNvSpPr>
          <p:nvPr>
            <p:ph type="sldNum" sz="quarter" idx="12"/>
          </p:nvPr>
        </p:nvSpPr>
        <p:spPr/>
        <p:txBody>
          <a:bodyPr/>
          <a:lstStyle/>
          <a:p>
            <a:fld id="{81B7CCDB-6D39-0547-B7B3-C80E39D6513A}" type="slidenum">
              <a:rPr lang="en-US" smtClean="0"/>
              <a:t>49</a:t>
            </a:fld>
            <a:endParaRPr lang="en-US"/>
          </a:p>
        </p:txBody>
      </p:sp>
      <p:cxnSp>
        <p:nvCxnSpPr>
          <p:cNvPr id="8" name="Straight Connector 7"/>
          <p:cNvCxnSpPr/>
          <p:nvPr/>
        </p:nvCxnSpPr>
        <p:spPr>
          <a:xfrm flipV="1">
            <a:off x="4036423" y="2547257"/>
            <a:ext cx="4689566" cy="182880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55958" y="902522"/>
            <a:ext cx="1282723"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Or this?</a:t>
            </a:r>
          </a:p>
        </p:txBody>
      </p:sp>
      <p:pic>
        <p:nvPicPr>
          <p:cNvPr id="7" name="Picture 6">
            <a:extLst>
              <a:ext uri="{FF2B5EF4-FFF2-40B4-BE49-F238E27FC236}">
                <a16:creationId xmlns="" xmlns:a16="http://schemas.microsoft.com/office/drawing/2014/main" id="{3EC788C2-C5B8-F44E-B191-2E2849473424}"/>
              </a:ext>
            </a:extLst>
          </p:cNvPr>
          <p:cNvPicPr>
            <a:picLocks noChangeAspect="1"/>
          </p:cNvPicPr>
          <p:nvPr/>
        </p:nvPicPr>
        <p:blipFill>
          <a:blip r:embed="rId2"/>
          <a:stretch>
            <a:fillRect/>
          </a:stretch>
        </p:blipFill>
        <p:spPr>
          <a:xfrm>
            <a:off x="2615184" y="1463038"/>
            <a:ext cx="6858002" cy="4572001"/>
          </a:xfrm>
          <a:prstGeom prst="rect">
            <a:avLst/>
          </a:prstGeom>
        </p:spPr>
      </p:pic>
    </p:spTree>
    <p:extLst>
      <p:ext uri="{BB962C8B-B14F-4D97-AF65-F5344CB8AC3E}">
        <p14:creationId xmlns:p14="http://schemas.microsoft.com/office/powerpoint/2010/main" val="8676039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Inference for 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5317171"/>
              </a:xfrm>
            </p:spPr>
            <p:txBody>
              <a:bodyPr/>
              <a:lstStyle/>
              <a:p>
                <a:r>
                  <a:rPr lang="en-US" sz="2400" dirty="0"/>
                  <a:t>We choose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rPr>
                          <m:t>1</m:t>
                        </m:r>
                      </m:sub>
                    </m:sSub>
                  </m:oMath>
                </a14:m>
                <a:r>
                  <a:rPr lang="en-US" sz="2400" dirty="0"/>
                  <a:t>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t> in order to minimize the predictive errors made by our model, i.e. minimize our loss function.</a:t>
                </a:r>
              </a:p>
              <a:p>
                <a:endParaRPr lang="en-US" sz="2400" dirty="0"/>
              </a:p>
              <a:p>
                <a:pPr>
                  <a:spcAft>
                    <a:spcPts val="1200"/>
                  </a:spcAft>
                </a:pPr>
                <a:r>
                  <a:rPr lang="en-US" sz="2400" dirty="0"/>
                  <a:t>Again we use MSE as our loss function, </a:t>
                </a:r>
              </a:p>
              <a:p>
                <a:endParaRPr lang="en-US" sz="2400" i="1" dirty="0">
                  <a:latin typeface="Cambria Math" charset="0"/>
                </a:endParaRPr>
              </a:p>
              <a:p>
                <a:endParaRPr lang="en-US" sz="2400" i="1" dirty="0">
                  <a:latin typeface="Cambria Math" charset="0"/>
                </a:endParaRPr>
              </a:p>
              <a:p>
                <a:endParaRPr lang="en-US" sz="2400" dirty="0"/>
              </a:p>
              <a:p>
                <a:pPr>
                  <a:spcAft>
                    <a:spcPts val="1200"/>
                  </a:spcAft>
                </a:pPr>
                <a:r>
                  <a:rPr lang="en-US" sz="2400" dirty="0"/>
                  <a:t>Then the optimal values for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b="0" i="0" dirty="0">
                    <a:latin typeface="+mj-lt"/>
                    <a:ea typeface="Cambria Math" charset="0"/>
                    <a:cs typeface="Cambria Math" charset="0"/>
                  </a:rPr>
                  <a:t> 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1</m:t>
                        </m:r>
                      </m:sub>
                    </m:sSub>
                  </m:oMath>
                </a14:m>
                <a:r>
                  <a:rPr lang="en-US" sz="2400" dirty="0"/>
                  <a:t> should be:</a:t>
                </a:r>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5317171"/>
              </a:xfrm>
              <a:blipFill rotWithShape="0">
                <a:blip r:embed="rId3"/>
                <a:stretch>
                  <a:fillRect l="-945" t="-45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50</a:t>
            </a:fld>
            <a:endParaRPr lang="en-US"/>
          </a:p>
        </p:txBody>
      </p:sp>
      <p:pic>
        <p:nvPicPr>
          <p:cNvPr id="5" name="Picture 4"/>
          <p:cNvPicPr>
            <a:picLocks noChangeAspect="1"/>
          </p:cNvPicPr>
          <p:nvPr/>
        </p:nvPicPr>
        <p:blipFill>
          <a:blip r:embed="rId4"/>
          <a:stretch>
            <a:fillRect/>
          </a:stretch>
        </p:blipFill>
        <p:spPr>
          <a:xfrm>
            <a:off x="1676400" y="3154510"/>
            <a:ext cx="8839200" cy="1005840"/>
          </a:xfrm>
          <a:prstGeom prst="rect">
            <a:avLst/>
          </a:prstGeom>
        </p:spPr>
      </p:pic>
      <p:pic>
        <p:nvPicPr>
          <p:cNvPr id="6" name="Picture 5"/>
          <p:cNvPicPr>
            <a:picLocks noChangeAspect="1"/>
          </p:cNvPicPr>
          <p:nvPr/>
        </p:nvPicPr>
        <p:blipFill>
          <a:blip r:embed="rId5"/>
          <a:stretch>
            <a:fillRect/>
          </a:stretch>
        </p:blipFill>
        <p:spPr>
          <a:xfrm>
            <a:off x="4094480" y="5324910"/>
            <a:ext cx="4003040" cy="731520"/>
          </a:xfrm>
          <a:prstGeom prst="rect">
            <a:avLst/>
          </a:prstGeom>
        </p:spPr>
      </p:pic>
    </p:spTree>
    <p:extLst>
      <p:ext uri="{BB962C8B-B14F-4D97-AF65-F5344CB8AC3E}">
        <p14:creationId xmlns:p14="http://schemas.microsoft.com/office/powerpoint/2010/main" val="13717247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5184" y="1463038"/>
            <a:ext cx="6858002" cy="4572001"/>
          </a:xfrm>
          <a:prstGeom prst="rect">
            <a:avLst/>
          </a:prstGeom>
        </p:spPr>
      </p:pic>
      <p:sp>
        <p:nvSpPr>
          <p:cNvPr id="2" name="Title 1"/>
          <p:cNvSpPr>
            <a:spLocks noGrp="1"/>
          </p:cNvSpPr>
          <p:nvPr>
            <p:ph type="title"/>
          </p:nvPr>
        </p:nvSpPr>
        <p:spPr/>
        <p:txBody>
          <a:bodyPr/>
          <a:lstStyle/>
          <a:p>
            <a:r>
              <a:rPr lang="en-US" dirty="0"/>
              <a:t>Inference for Linear Regression</a:t>
            </a:r>
          </a:p>
        </p:txBody>
      </p:sp>
      <p:sp>
        <p:nvSpPr>
          <p:cNvPr id="4" name="Slide Number Placeholder 3"/>
          <p:cNvSpPr>
            <a:spLocks noGrp="1"/>
          </p:cNvSpPr>
          <p:nvPr>
            <p:ph type="sldNum" sz="quarter" idx="12"/>
          </p:nvPr>
        </p:nvSpPr>
        <p:spPr/>
        <p:txBody>
          <a:bodyPr/>
          <a:lstStyle/>
          <a:p>
            <a:fld id="{81B7CCDB-6D39-0547-B7B3-C80E39D6513A}" type="slidenum">
              <a:rPr lang="en-US" smtClean="0"/>
              <a:t>51</a:t>
            </a:fld>
            <a:endParaRPr lang="en-US"/>
          </a:p>
        </p:txBody>
      </p:sp>
      <p:cxnSp>
        <p:nvCxnSpPr>
          <p:cNvPr id="8" name="Straight Connector 7"/>
          <p:cNvCxnSpPr/>
          <p:nvPr/>
        </p:nvCxnSpPr>
        <p:spPr>
          <a:xfrm flipV="1">
            <a:off x="4036423" y="2547257"/>
            <a:ext cx="4689566" cy="182880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4209305" y="2155736"/>
            <a:ext cx="4360953" cy="2804501"/>
            <a:chOff x="4209305" y="2155736"/>
            <a:chExt cx="4360953" cy="2804501"/>
          </a:xfrm>
        </p:grpSpPr>
        <p:cxnSp>
          <p:nvCxnSpPr>
            <p:cNvPr id="9" name="Straight Connector 8"/>
            <p:cNvCxnSpPr/>
            <p:nvPr/>
          </p:nvCxnSpPr>
          <p:spPr>
            <a:xfrm flipV="1">
              <a:off x="4209305" y="4301256"/>
              <a:ext cx="5108" cy="658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245454" y="3419550"/>
              <a:ext cx="0" cy="478144"/>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5413179" y="3831285"/>
              <a:ext cx="1704" cy="3054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6564268" y="3096872"/>
              <a:ext cx="3405" cy="301752"/>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8244925" y="2738092"/>
              <a:ext cx="15325" cy="920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8570258" y="2155736"/>
              <a:ext cx="0" cy="439321"/>
            </a:xfrm>
            <a:prstGeom prst="line">
              <a:avLst/>
            </a:prstGeom>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flipH="1">
            <a:off x="783770" y="936194"/>
            <a:ext cx="6021977"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First calculate the residuals </a:t>
            </a:r>
          </a:p>
        </p:txBody>
      </p:sp>
    </p:spTree>
    <p:extLst>
      <p:ext uri="{BB962C8B-B14F-4D97-AF65-F5344CB8AC3E}">
        <p14:creationId xmlns:p14="http://schemas.microsoft.com/office/powerpoint/2010/main" val="16739778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497CAC28-8F17-A041-9AFD-E4F44A652076}"/>
              </a:ext>
            </a:extLst>
          </p:cNvPr>
          <p:cNvPicPr>
            <a:picLocks noChangeAspect="1"/>
          </p:cNvPicPr>
          <p:nvPr/>
        </p:nvPicPr>
        <p:blipFill>
          <a:blip r:embed="rId3"/>
          <a:stretch>
            <a:fillRect/>
          </a:stretch>
        </p:blipFill>
        <p:spPr>
          <a:xfrm>
            <a:off x="3253719" y="2856016"/>
            <a:ext cx="5486400" cy="3657600"/>
          </a:xfrm>
          <a:prstGeom prst="rect">
            <a:avLst/>
          </a:prstGeom>
        </p:spPr>
      </p:pic>
      <p:sp>
        <p:nvSpPr>
          <p:cNvPr id="2" name="Title 1"/>
          <p:cNvSpPr>
            <a:spLocks noGrp="1"/>
          </p:cNvSpPr>
          <p:nvPr>
            <p:ph type="title"/>
          </p:nvPr>
        </p:nvSpPr>
        <p:spPr/>
        <p:txBody>
          <a:bodyPr/>
          <a:lstStyle/>
          <a:p>
            <a:r>
              <a:rPr lang="en-US" dirty="0"/>
              <a:t>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t>And calculate the loss function for every possible </a:t>
                </a:r>
                <a14:m>
                  <m:oMath xmlns:m="http://schemas.openxmlformats.org/officeDocument/2006/math">
                    <m:sSub>
                      <m:sSubPr>
                        <m:ctrlPr>
                          <a:rPr lang="en-US" sz="2400" i="1" dirty="0" smtClean="0">
                            <a:latin typeface="Cambria Math" charset="0"/>
                          </a:rPr>
                        </m:ctrlPr>
                      </m:sSubPr>
                      <m:e>
                        <m:r>
                          <a:rPr lang="en-US" sz="2400" i="1" dirty="0" smtClean="0">
                            <a:latin typeface="Cambria Math" charset="0"/>
                            <a:ea typeface="Cambria Math" charset="0"/>
                            <a:cs typeface="Cambria Math" charset="0"/>
                          </a:rPr>
                          <m:t>𝛽</m:t>
                        </m:r>
                      </m:e>
                      <m:sub>
                        <m:r>
                          <a:rPr lang="en-US" sz="2400" b="0" i="1" dirty="0" smtClean="0">
                            <a:latin typeface="Cambria Math" charset="0"/>
                          </a:rPr>
                          <m:t>0</m:t>
                        </m:r>
                      </m:sub>
                    </m:sSub>
                  </m:oMath>
                </a14:m>
                <a:r>
                  <a:rPr lang="en-US" sz="2400" dirty="0"/>
                  <a:t> and </a:t>
                </a:r>
                <a14:m>
                  <m:oMath xmlns:m="http://schemas.openxmlformats.org/officeDocument/2006/math">
                    <m:sSub>
                      <m:sSubPr>
                        <m:ctrlPr>
                          <a:rPr lang="en-US" sz="2400" i="1" dirty="0">
                            <a:latin typeface="Cambria Math" charset="0"/>
                          </a:rPr>
                        </m:ctrlPr>
                      </m:sSubPr>
                      <m:e>
                        <m:r>
                          <a:rPr lang="en-US" sz="2400" i="1" dirty="0">
                            <a:latin typeface="Cambria Math" charset="0"/>
                            <a:ea typeface="Cambria Math" charset="0"/>
                            <a:cs typeface="Cambria Math" charset="0"/>
                          </a:rPr>
                          <m:t>𝛽</m:t>
                        </m:r>
                      </m:e>
                      <m:sub>
                        <m:r>
                          <a:rPr lang="en-US" sz="2400" b="0" i="1" dirty="0" smtClean="0">
                            <a:latin typeface="Cambria Math" charset="0"/>
                            <a:ea typeface="Cambria Math" charset="0"/>
                            <a:cs typeface="Cambria Math" charset="0"/>
                          </a:rPr>
                          <m:t>1</m:t>
                        </m:r>
                      </m:sub>
                    </m:sSub>
                  </m:oMath>
                </a14:m>
                <a:r>
                  <a:rPr lang="en-US" sz="2400" dirty="0"/>
                  <a:t>. Find the  </a:t>
                </a:r>
                <a14:m>
                  <m:oMath xmlns:m="http://schemas.openxmlformats.org/officeDocument/2006/math">
                    <m:sSub>
                      <m:sSubPr>
                        <m:ctrlPr>
                          <a:rPr lang="en-US" sz="2400" i="1" dirty="0">
                            <a:latin typeface="Cambria Math" charset="0"/>
                          </a:rPr>
                        </m:ctrlPr>
                      </m:sSubPr>
                      <m:e>
                        <m:r>
                          <a:rPr lang="en-US" sz="2400" i="1" dirty="0">
                            <a:latin typeface="Cambria Math" charset="0"/>
                            <a:ea typeface="Cambria Math" charset="0"/>
                            <a:cs typeface="Cambria Math" charset="0"/>
                          </a:rPr>
                          <m:t>𝛽</m:t>
                        </m:r>
                      </m:e>
                      <m:sub>
                        <m:r>
                          <a:rPr lang="en-US" sz="2400" i="1" dirty="0">
                            <a:latin typeface="Cambria Math" charset="0"/>
                          </a:rPr>
                          <m:t>0</m:t>
                        </m:r>
                      </m:sub>
                    </m:sSub>
                  </m:oMath>
                </a14:m>
                <a:r>
                  <a:rPr lang="en-US" sz="2400" dirty="0"/>
                  <a:t> and </a:t>
                </a:r>
                <a14:m>
                  <m:oMath xmlns:m="http://schemas.openxmlformats.org/officeDocument/2006/math">
                    <m:sSub>
                      <m:sSubPr>
                        <m:ctrlPr>
                          <a:rPr lang="en-US" sz="2400" i="1" dirty="0">
                            <a:latin typeface="Cambria Math" charset="0"/>
                          </a:rPr>
                        </m:ctrlPr>
                      </m:sSubPr>
                      <m:e>
                        <m:r>
                          <a:rPr lang="en-US" sz="2400" i="1" dirty="0">
                            <a:latin typeface="Cambria Math" charset="0"/>
                            <a:ea typeface="Cambria Math" charset="0"/>
                            <a:cs typeface="Cambria Math" charset="0"/>
                          </a:rPr>
                          <m:t>𝛽</m:t>
                        </m:r>
                      </m:e>
                      <m:sub>
                        <m:r>
                          <a:rPr lang="en-US" sz="2400" i="1" dirty="0">
                            <a:latin typeface="Cambria Math" charset="0"/>
                            <a:ea typeface="Cambria Math" charset="0"/>
                            <a:cs typeface="Cambria Math" charset="0"/>
                          </a:rPr>
                          <m:t>1</m:t>
                        </m:r>
                      </m:sub>
                    </m:sSub>
                  </m:oMath>
                </a14:m>
                <a:r>
                  <a:rPr lang="en-US" sz="2400" dirty="0"/>
                  <a:t> where the loss function is minimum. </a:t>
                </a:r>
              </a:p>
              <a:p>
                <a:r>
                  <a:rPr lang="en-US" sz="2400" dirty="0"/>
                  <a:t>E.g. the loss function for different </a:t>
                </a:r>
                <a14:m>
                  <m:oMath xmlns:m="http://schemas.openxmlformats.org/officeDocument/2006/math">
                    <m:sSub>
                      <m:sSubPr>
                        <m:ctrlPr>
                          <a:rPr lang="en-US" sz="2400" i="1" dirty="0">
                            <a:latin typeface="Cambria Math" charset="0"/>
                          </a:rPr>
                        </m:ctrlPr>
                      </m:sSubPr>
                      <m:e>
                        <m:r>
                          <a:rPr lang="en-US" sz="2400" i="1" dirty="0">
                            <a:latin typeface="Cambria Math" charset="0"/>
                            <a:ea typeface="Cambria Math" charset="0"/>
                            <a:cs typeface="Cambria Math" charset="0"/>
                          </a:rPr>
                          <m:t>𝛽</m:t>
                        </m:r>
                      </m:e>
                      <m:sub>
                        <m:r>
                          <a:rPr lang="en-US" sz="2400" b="0" i="1" dirty="0" smtClean="0">
                            <a:latin typeface="Cambria Math" charset="0"/>
                            <a:ea typeface="Cambria Math" charset="0"/>
                            <a:cs typeface="Cambria Math" charset="0"/>
                          </a:rPr>
                          <m:t>1</m:t>
                        </m:r>
                      </m:sub>
                    </m:sSub>
                  </m:oMath>
                </a14:m>
                <a:r>
                  <a:rPr lang="en-US" sz="2400" dirty="0"/>
                  <a:t> (</a:t>
                </a:r>
                <a14:m>
                  <m:oMath xmlns:m="http://schemas.openxmlformats.org/officeDocument/2006/math">
                    <m:sSub>
                      <m:sSubPr>
                        <m:ctrlPr>
                          <a:rPr lang="en-US" sz="2400" i="1" dirty="0">
                            <a:latin typeface="Cambria Math" charset="0"/>
                          </a:rPr>
                        </m:ctrlPr>
                      </m:sSubPr>
                      <m:e>
                        <m:r>
                          <a:rPr lang="en-US" sz="2400" i="1" dirty="0">
                            <a:latin typeface="Cambria Math" charset="0"/>
                            <a:ea typeface="Cambria Math" charset="0"/>
                            <a:cs typeface="Cambria Math" charset="0"/>
                          </a:rPr>
                          <m:t>𝛽</m:t>
                        </m:r>
                      </m:e>
                      <m:sub>
                        <m:r>
                          <a:rPr lang="en-US" sz="2400" i="1" dirty="0">
                            <a:latin typeface="Cambria Math" charset="0"/>
                          </a:rPr>
                          <m:t>0</m:t>
                        </m:r>
                      </m:sub>
                    </m:sSub>
                    <m:r>
                      <a:rPr lang="en-US" sz="2400" b="0" i="1" dirty="0" smtClean="0">
                        <a:latin typeface="Cambria Math" charset="0"/>
                      </a:rPr>
                      <m:t> </m:t>
                    </m:r>
                  </m:oMath>
                </a14:m>
                <a:r>
                  <a:rPr lang="en-US" sz="2400" dirty="0"/>
                  <a:t>is fixed to be 6).</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l="-945" t="-230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52</a:t>
            </a:fld>
            <a:endParaRPr lang="en-US"/>
          </a:p>
        </p:txBody>
      </p:sp>
    </p:spTree>
    <p:extLst>
      <p:ext uri="{BB962C8B-B14F-4D97-AF65-F5344CB8AC3E}">
        <p14:creationId xmlns:p14="http://schemas.microsoft.com/office/powerpoint/2010/main" val="7676218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872951" y="357487"/>
                <a:ext cx="10346984" cy="5281313"/>
              </a:xfrm>
            </p:spPr>
            <p:txBody>
              <a:bodyPr/>
              <a:lstStyle/>
              <a:p>
                <a:r>
                  <a:rPr lang="en-US" b="1" dirty="0"/>
                  <a:t>Alternatively: </a:t>
                </a:r>
              </a:p>
              <a:p>
                <a:r>
                  <a:rPr lang="en-US" sz="2400" dirty="0"/>
                  <a:t>Take the partial derivatives of </a:t>
                </a:r>
                <a14:m>
                  <m:oMath xmlns:m="http://schemas.openxmlformats.org/officeDocument/2006/math">
                    <m:r>
                      <a:rPr lang="en-US" sz="2400" i="1">
                        <a:latin typeface="Cambria Math" charset="0"/>
                      </a:rPr>
                      <m:t>𝐿</m:t>
                    </m:r>
                  </m:oMath>
                </a14:m>
                <a:r>
                  <a:rPr lang="en-US" sz="2400" dirty="0"/>
                  <a:t> with respect to </a:t>
                </a:r>
                <a14:m>
                  <m:oMath xmlns:m="http://schemas.openxmlformats.org/officeDocument/2006/math">
                    <m:sSub>
                      <m:sSubPr>
                        <m:ctrlPr>
                          <a:rPr lang="en-US" sz="2400" i="1" smtClean="0">
                            <a:latin typeface="Cambria Math" charset="0"/>
                            <a:ea typeface="Cambria Math" charset="0"/>
                            <a:cs typeface="Cambria Math" charset="0"/>
                          </a:rPr>
                        </m:ctrlPr>
                      </m:sSubPr>
                      <m:e>
                        <m:r>
                          <a:rPr lang="en-US" sz="2400" b="0" i="1" smtClean="0">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0</m:t>
                        </m:r>
                      </m:sub>
                    </m:sSub>
                  </m:oMath>
                </a14:m>
                <a:r>
                  <a:rPr lang="en-US" sz="2400" dirty="0"/>
                  <a:t> and </a:t>
                </a:r>
                <a14:m>
                  <m:oMath xmlns:m="http://schemas.openxmlformats.org/officeDocument/2006/math">
                    <m:sSub>
                      <m:sSubPr>
                        <m:ctrlPr>
                          <a:rPr lang="en-US" sz="2400" i="1" smtClean="0">
                            <a:latin typeface="Cambria Math" charset="0"/>
                          </a:rPr>
                        </m:ctrlPr>
                      </m:sSubPr>
                      <m:e>
                        <m:r>
                          <a:rPr lang="en-US" sz="2400" b="0" i="1" smtClean="0">
                            <a:latin typeface="Cambria Math" charset="0"/>
                          </a:rPr>
                          <m:t>𝛽</m:t>
                        </m:r>
                      </m:e>
                      <m:sub>
                        <m:r>
                          <a:rPr lang="en-US" sz="2400" b="0" i="1" smtClean="0">
                            <a:latin typeface="Cambria Math" charset="0"/>
                          </a:rPr>
                          <m:t>1</m:t>
                        </m:r>
                      </m:sub>
                    </m:sSub>
                  </m:oMath>
                </a14:m>
                <a:r>
                  <a:rPr lang="en-US" sz="2400" dirty="0"/>
                  <a:t>, set to zero, and find the minimum. This procedure will give us explicit formulae for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smtClean="0">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m:t>
                    </m:r>
                  </m:oMath>
                </a14:m>
                <a:endParaRPr lang="en-US" sz="2400" b="0" dirty="0">
                  <a:ea typeface="Cambria Math" charset="0"/>
                  <a:cs typeface="Cambria Math" charset="0"/>
                </a:endParaRPr>
              </a:p>
              <a:p>
                <a:endParaRPr lang="en-US" sz="2400" dirty="0"/>
              </a:p>
              <a:p>
                <a:endParaRPr lang="en-US" sz="2400" dirty="0"/>
              </a:p>
              <a:p>
                <a:endParaRPr lang="en-US" sz="2400" dirty="0"/>
              </a:p>
              <a:p>
                <a:endParaRPr lang="en-US" sz="2400" dirty="0"/>
              </a:p>
              <a:p>
                <a:endParaRPr lang="en-US" sz="2400" dirty="0"/>
              </a:p>
              <a:p>
                <a:r>
                  <a:rPr lang="en-US" sz="2400" dirty="0"/>
                  <a:t>where </a:t>
                </a:r>
                <a14:m>
                  <m:oMath xmlns:m="http://schemas.openxmlformats.org/officeDocument/2006/math">
                    <m:acc>
                      <m:accPr>
                        <m:chr m:val="̅"/>
                        <m:ctrlPr>
                          <a:rPr lang="en-US" sz="2400" i="1" smtClean="0">
                            <a:latin typeface="Cambria Math" charset="0"/>
                          </a:rPr>
                        </m:ctrlPr>
                      </m:accPr>
                      <m:e>
                        <m:r>
                          <a:rPr lang="en-US" sz="2400" b="0" i="1" smtClean="0">
                            <a:latin typeface="Cambria Math" charset="0"/>
                          </a:rPr>
                          <m:t>𝑦</m:t>
                        </m:r>
                      </m:e>
                    </m:acc>
                  </m:oMath>
                </a14:m>
                <a:r>
                  <a:rPr lang="en-US" sz="2400" dirty="0"/>
                  <a:t> and </a:t>
                </a:r>
                <a14:m>
                  <m:oMath xmlns:m="http://schemas.openxmlformats.org/officeDocument/2006/math">
                    <m:acc>
                      <m:accPr>
                        <m:chr m:val="̅"/>
                        <m:ctrlPr>
                          <a:rPr lang="en-US" sz="2400" i="1">
                            <a:latin typeface="Cambria Math" charset="0"/>
                          </a:rPr>
                        </m:ctrlPr>
                      </m:accPr>
                      <m:e>
                        <m:r>
                          <a:rPr lang="en-US" sz="2400" b="0" i="1" smtClean="0">
                            <a:latin typeface="Cambria Math" charset="0"/>
                          </a:rPr>
                          <m:t>𝑥</m:t>
                        </m:r>
                      </m:e>
                    </m:acc>
                    <m:r>
                      <a:rPr lang="en-US" sz="2400" i="1">
                        <a:latin typeface="Cambria Math" charset="0"/>
                      </a:rPr>
                      <m:t> </m:t>
                    </m:r>
                  </m:oMath>
                </a14:m>
                <a:r>
                  <a:rPr lang="en-US" sz="2400" dirty="0"/>
                  <a:t>are sample means. </a:t>
                </a:r>
              </a:p>
              <a:p>
                <a:r>
                  <a:rPr lang="en-US" sz="2400" dirty="0"/>
                  <a:t>The line: </a:t>
                </a:r>
              </a:p>
              <a:p>
                <a:endParaRPr lang="en-US" sz="2400" dirty="0"/>
              </a:p>
              <a:p>
                <a:r>
                  <a:rPr lang="en-US" sz="2400" dirty="0"/>
                  <a:t>is called the </a:t>
                </a:r>
                <a:r>
                  <a:rPr lang="en-US" sz="2400" b="1" dirty="0"/>
                  <a:t>regression line</a:t>
                </a:r>
                <a:r>
                  <a:rPr lang="en-US" sz="2400" dirty="0"/>
                  <a:t>.</a:t>
                </a:r>
                <a:endParaRPr lang="en-US" sz="2400" b="1"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872951" y="357487"/>
                <a:ext cx="10346984" cy="5281313"/>
              </a:xfrm>
              <a:blipFill rotWithShape="0">
                <a:blip r:embed="rId3"/>
                <a:stretch>
                  <a:fillRect l="-1178" t="-1270" r="-294" b="-300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81B7CCDB-6D39-0547-B7B3-C80E39D6513A}" type="slidenum">
              <a:rPr lang="en-US" smtClean="0"/>
              <a:t>53</a:t>
            </a:fld>
            <a:endParaRPr lang="en-US"/>
          </a:p>
        </p:txBody>
      </p:sp>
      <p:pic>
        <p:nvPicPr>
          <p:cNvPr id="4" name="Picture 3"/>
          <p:cNvPicPr>
            <a:picLocks noChangeAspect="1"/>
          </p:cNvPicPr>
          <p:nvPr/>
        </p:nvPicPr>
        <p:blipFill>
          <a:blip r:embed="rId4"/>
          <a:stretch>
            <a:fillRect/>
          </a:stretch>
        </p:blipFill>
        <p:spPr>
          <a:xfrm>
            <a:off x="4816019" y="3152523"/>
            <a:ext cx="2333848" cy="485256"/>
          </a:xfrm>
          <a:prstGeom prst="rect">
            <a:avLst/>
          </a:prstGeom>
        </p:spPr>
      </p:pic>
      <p:pic>
        <p:nvPicPr>
          <p:cNvPr id="5" name="Picture 4"/>
          <p:cNvPicPr>
            <a:picLocks noChangeAspect="1"/>
          </p:cNvPicPr>
          <p:nvPr/>
        </p:nvPicPr>
        <p:blipFill>
          <a:blip r:embed="rId5"/>
          <a:stretch>
            <a:fillRect/>
          </a:stretch>
        </p:blipFill>
        <p:spPr>
          <a:xfrm>
            <a:off x="3793291" y="1889502"/>
            <a:ext cx="4605418" cy="1058164"/>
          </a:xfrm>
          <a:prstGeom prst="rect">
            <a:avLst/>
          </a:prstGeom>
        </p:spPr>
      </p:pic>
      <p:pic>
        <p:nvPicPr>
          <p:cNvPr id="6" name="Picture 5"/>
          <p:cNvPicPr>
            <a:picLocks noChangeAspect="1"/>
          </p:cNvPicPr>
          <p:nvPr/>
        </p:nvPicPr>
        <p:blipFill>
          <a:blip r:embed="rId6"/>
          <a:stretch>
            <a:fillRect/>
          </a:stretch>
        </p:blipFill>
        <p:spPr>
          <a:xfrm>
            <a:off x="4976413" y="5009625"/>
            <a:ext cx="2460848" cy="487736"/>
          </a:xfrm>
          <a:prstGeom prst="rect">
            <a:avLst/>
          </a:prstGeom>
        </p:spPr>
      </p:pic>
    </p:spTree>
    <p:extLst>
      <p:ext uri="{BB962C8B-B14F-4D97-AF65-F5344CB8AC3E}">
        <p14:creationId xmlns:p14="http://schemas.microsoft.com/office/powerpoint/2010/main" val="17724083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Loss Function </a:t>
            </a:r>
            <a:r>
              <a:rPr lang="en-US" dirty="0"/>
              <a:t/>
            </a:r>
            <a:br>
              <a:rPr lang="en-US" dirty="0"/>
            </a:br>
            <a:endParaRPr lang="en-US" dirty="0"/>
          </a:p>
        </p:txBody>
      </p:sp>
      <p:sp>
        <p:nvSpPr>
          <p:cNvPr id="3" name="Content Placeholder 2"/>
          <p:cNvSpPr>
            <a:spLocks noGrp="1"/>
          </p:cNvSpPr>
          <p:nvPr>
            <p:ph idx="1"/>
          </p:nvPr>
        </p:nvSpPr>
        <p:spPr>
          <a:xfrm>
            <a:off x="833415" y="1177758"/>
            <a:ext cx="10327008" cy="4960152"/>
          </a:xfrm>
        </p:spPr>
        <p:txBody>
          <a:bodyPr/>
          <a:lstStyle/>
          <a:p>
            <a:pPr>
              <a:spcAft>
                <a:spcPts val="1800"/>
              </a:spcAft>
            </a:pPr>
            <a:r>
              <a:rPr lang="en-US" sz="2400" dirty="0" smtClean="0"/>
              <a:t>There are </a:t>
            </a:r>
            <a:r>
              <a:rPr lang="en-US" sz="2400" dirty="0"/>
              <a:t>multiple ways to measure the fitness of a model, i.e. there are multiple </a:t>
            </a:r>
            <a:r>
              <a:rPr lang="en-US" sz="2400" b="1" dirty="0" smtClean="0"/>
              <a:t>loss functions</a:t>
            </a:r>
            <a:r>
              <a:rPr lang="en-US" sz="2400" dirty="0" smtClean="0"/>
              <a:t>.</a:t>
            </a:r>
          </a:p>
          <a:p>
            <a:pPr>
              <a:spcAft>
                <a:spcPts val="1800"/>
              </a:spcAft>
            </a:pPr>
            <a:r>
              <a:rPr lang="en-US" sz="2400" dirty="0" smtClean="0"/>
              <a:t> </a:t>
            </a:r>
            <a:r>
              <a:rPr lang="en-US" sz="2400" b="1" dirty="0" smtClean="0"/>
              <a:t>Max </a:t>
            </a:r>
            <a:r>
              <a:rPr lang="en-US" sz="2400" b="1" dirty="0"/>
              <a:t>absolute </a:t>
            </a:r>
            <a:r>
              <a:rPr lang="en-US" sz="2400" b="1" dirty="0" smtClean="0"/>
              <a:t>deviation</a:t>
            </a:r>
            <a:r>
              <a:rPr lang="en-US" sz="2400" dirty="0"/>
              <a:t>:</a:t>
            </a:r>
            <a:r>
              <a:rPr lang="en-US" sz="2400" dirty="0" smtClean="0"/>
              <a:t> </a:t>
            </a:r>
            <a:r>
              <a:rPr lang="en-US" sz="2400" dirty="0"/>
              <a:t>Count only the </a:t>
            </a:r>
            <a:r>
              <a:rPr lang="en-US" sz="2400" dirty="0" smtClean="0"/>
              <a:t>biggest </a:t>
            </a:r>
            <a:r>
              <a:rPr lang="en-US" sz="2400" i="1" dirty="0" smtClean="0"/>
              <a:t>error</a:t>
            </a:r>
          </a:p>
          <a:p>
            <a:pPr>
              <a:spcAft>
                <a:spcPts val="1800"/>
              </a:spcAft>
            </a:pPr>
            <a:endParaRPr lang="en-US" sz="2400" b="1" dirty="0" smtClean="0"/>
          </a:p>
          <a:p>
            <a:pPr>
              <a:spcAft>
                <a:spcPts val="1800"/>
              </a:spcAft>
            </a:pPr>
            <a:r>
              <a:rPr lang="en-US" sz="2400" b="1" dirty="0" smtClean="0"/>
              <a:t>Sum </a:t>
            </a:r>
            <a:r>
              <a:rPr lang="en-US" sz="2400" b="1" dirty="0"/>
              <a:t>of absolute </a:t>
            </a:r>
            <a:r>
              <a:rPr lang="en-US" sz="2400" b="1" dirty="0" smtClean="0"/>
              <a:t>deviations: </a:t>
            </a:r>
            <a:r>
              <a:rPr lang="en-US" sz="2400" dirty="0"/>
              <a:t>Add up </a:t>
            </a:r>
            <a:r>
              <a:rPr lang="en-US" sz="2400" dirty="0" smtClean="0"/>
              <a:t>the </a:t>
            </a:r>
            <a:r>
              <a:rPr lang="en-US" sz="2400" i="1" dirty="0" smtClean="0"/>
              <a:t>error</a:t>
            </a:r>
            <a:endParaRPr lang="en-US" sz="2400" i="1" dirty="0"/>
          </a:p>
          <a:p>
            <a:pPr>
              <a:spcAft>
                <a:spcPts val="1800"/>
              </a:spcAft>
            </a:pPr>
            <a:endParaRPr lang="en-US" sz="2400" b="1" dirty="0" smtClean="0"/>
          </a:p>
          <a:p>
            <a:pPr>
              <a:spcAft>
                <a:spcPts val="1800"/>
              </a:spcAft>
            </a:pPr>
            <a:r>
              <a:rPr lang="en-US" sz="2400" b="1" dirty="0" smtClean="0"/>
              <a:t>Sum </a:t>
            </a:r>
            <a:r>
              <a:rPr lang="en-US" sz="2400" b="1" dirty="0"/>
              <a:t>of squared </a:t>
            </a:r>
            <a:r>
              <a:rPr lang="en-US" sz="2400" b="1" dirty="0" smtClean="0"/>
              <a:t>errors</a:t>
            </a:r>
            <a:r>
              <a:rPr lang="en-US" sz="2400" b="1" dirty="0"/>
              <a:t>:</a:t>
            </a:r>
            <a:r>
              <a:rPr lang="en-US" sz="2400" b="1" dirty="0" smtClean="0"/>
              <a:t> </a:t>
            </a:r>
            <a:r>
              <a:rPr lang="en-US" sz="2400" dirty="0"/>
              <a:t>Add up the squared </a:t>
            </a:r>
            <a:r>
              <a:rPr lang="en-US" sz="2400" i="1" dirty="0" smtClean="0"/>
              <a:t>error</a:t>
            </a:r>
            <a:endParaRPr lang="en-US" sz="2400" i="1" dirty="0"/>
          </a:p>
          <a:p>
            <a:pPr>
              <a:spcAft>
                <a:spcPts val="1800"/>
              </a:spcAft>
            </a:pPr>
            <a:endParaRPr lang="en-US" sz="2400" dirty="0" smtClean="0"/>
          </a:p>
          <a:p>
            <a:pPr>
              <a:spcAft>
                <a:spcPts val="1800"/>
              </a:spcAft>
            </a:pPr>
            <a:endParaRPr lang="en-US" sz="2400" dirty="0"/>
          </a:p>
          <a:p>
            <a:pPr>
              <a:spcAft>
                <a:spcPts val="1800"/>
              </a:spcAft>
            </a:pPr>
            <a:endParaRPr lang="en-US" sz="2400" dirty="0" smtClean="0"/>
          </a:p>
          <a:p>
            <a:pPr>
              <a:spcAft>
                <a:spcPts val="1800"/>
              </a:spcAft>
            </a:pPr>
            <a:endParaRPr lang="en-US" sz="2400" dirty="0"/>
          </a:p>
        </p:txBody>
      </p:sp>
      <p:pic>
        <p:nvPicPr>
          <p:cNvPr id="4" name="Picture 3"/>
          <p:cNvPicPr>
            <a:picLocks noChangeAspect="1"/>
          </p:cNvPicPr>
          <p:nvPr/>
        </p:nvPicPr>
        <p:blipFill>
          <a:blip r:embed="rId2"/>
          <a:stretch>
            <a:fillRect/>
          </a:stretch>
        </p:blipFill>
        <p:spPr>
          <a:xfrm>
            <a:off x="5247005" y="2899735"/>
            <a:ext cx="1697990" cy="453390"/>
          </a:xfrm>
          <a:prstGeom prst="rect">
            <a:avLst/>
          </a:prstGeom>
        </p:spPr>
      </p:pic>
      <p:pic>
        <p:nvPicPr>
          <p:cNvPr id="5" name="Picture 4"/>
          <p:cNvPicPr>
            <a:picLocks noChangeAspect="1"/>
          </p:cNvPicPr>
          <p:nvPr/>
        </p:nvPicPr>
        <p:blipFill>
          <a:blip r:embed="rId3"/>
          <a:stretch>
            <a:fillRect/>
          </a:stretch>
        </p:blipFill>
        <p:spPr>
          <a:xfrm>
            <a:off x="3895725" y="4160298"/>
            <a:ext cx="4400550" cy="817880"/>
          </a:xfrm>
          <a:prstGeom prst="rect">
            <a:avLst/>
          </a:prstGeom>
        </p:spPr>
      </p:pic>
      <p:pic>
        <p:nvPicPr>
          <p:cNvPr id="7" name="Picture 6"/>
          <p:cNvPicPr>
            <a:picLocks noChangeAspect="1"/>
          </p:cNvPicPr>
          <p:nvPr/>
        </p:nvPicPr>
        <p:blipFill>
          <a:blip r:embed="rId4"/>
          <a:stretch>
            <a:fillRect/>
          </a:stretch>
        </p:blipFill>
        <p:spPr>
          <a:xfrm>
            <a:off x="3408680" y="5483674"/>
            <a:ext cx="5374640" cy="934720"/>
          </a:xfrm>
          <a:prstGeom prst="rect">
            <a:avLst/>
          </a:prstGeom>
        </p:spPr>
      </p:pic>
    </p:spTree>
    <p:extLst>
      <p:ext uri="{BB962C8B-B14F-4D97-AF65-F5344CB8AC3E}">
        <p14:creationId xmlns:p14="http://schemas.microsoft.com/office/powerpoint/2010/main" val="143313219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Revisited </a:t>
            </a:r>
            <a:br>
              <a:rPr lang="en-US" dirty="0"/>
            </a:b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54805" y="1868899"/>
            <a:ext cx="7408070" cy="4630044"/>
          </a:xfrm>
        </p:spPr>
      </p:pic>
      <p:sp>
        <p:nvSpPr>
          <p:cNvPr id="5" name="TextBox 4"/>
          <p:cNvSpPr txBox="1"/>
          <p:nvPr/>
        </p:nvSpPr>
        <p:spPr>
          <a:xfrm>
            <a:off x="754380" y="1263109"/>
            <a:ext cx="10652760" cy="830997"/>
          </a:xfrm>
          <a:prstGeom prst="rect">
            <a:avLst/>
          </a:prstGeom>
          <a:noFill/>
        </p:spPr>
        <p:txBody>
          <a:bodyPr wrap="square" rtlCol="0">
            <a:spAutoFit/>
          </a:bodyPr>
          <a:lstStyle/>
          <a:p>
            <a:r>
              <a:rPr lang="en-US" sz="2400" b="1" dirty="0" smtClean="0">
                <a:latin typeface="Karla" charset="0"/>
                <a:ea typeface="Karla" charset="0"/>
                <a:cs typeface="Karla" charset="0"/>
              </a:rPr>
              <a:t>Question</a:t>
            </a:r>
            <a:r>
              <a:rPr lang="en-US" sz="2400" dirty="0" smtClean="0">
                <a:latin typeface="Karla" charset="0"/>
                <a:ea typeface="Karla" charset="0"/>
                <a:cs typeface="Karla" charset="0"/>
              </a:rPr>
              <a:t>: In what scenarios would you choose Mean Absolute Deviation or Max Absolute Deviation over MSE?</a:t>
            </a:r>
            <a:endParaRPr lang="en-US" sz="2400" dirty="0">
              <a:latin typeface="Karla" charset="0"/>
              <a:ea typeface="Karla" charset="0"/>
              <a:cs typeface="Karla" charset="0"/>
            </a:endParaRPr>
          </a:p>
        </p:txBody>
      </p:sp>
    </p:spTree>
    <p:extLst>
      <p:ext uri="{BB962C8B-B14F-4D97-AF65-F5344CB8AC3E}">
        <p14:creationId xmlns:p14="http://schemas.microsoft.com/office/powerpoint/2010/main" val="47628384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Comparison of Two Models   </a:t>
                </a:r>
              </a:p>
              <a:p>
                <a:pPr>
                  <a:spcBef>
                    <a:spcPts val="0"/>
                  </a:spcBef>
                  <a:spcAft>
                    <a:spcPts val="1200"/>
                  </a:spcAft>
                </a:pPr>
                <a:r>
                  <a:rPr lang="en-US" sz="2400"/>
                  <a:t>	How do we choose from two different models?</a:t>
                </a:r>
              </a:p>
              <a:p>
                <a:pPr>
                  <a:spcBef>
                    <a:spcPts val="1872"/>
                  </a:spcBef>
                  <a:spcAft>
                    <a:spcPts val="1200"/>
                  </a:spcAft>
                </a:pPr>
                <a:r>
                  <a:rPr lang="en-US" sz="2400" b="1"/>
                  <a:t>Model </a:t>
                </a:r>
                <a:r>
                  <a:rPr lang="en-US" sz="2400" b="1" dirty="0"/>
                  <a:t>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do we know </a:t>
                </a:r>
                <a14:m>
                  <m:oMath xmlns:m="http://schemas.openxmlformats.org/officeDocument/2006/math">
                    <m:acc>
                      <m:accPr>
                        <m:chr m:val="̂"/>
                        <m:ctrlPr>
                          <a:rPr lang="en-US" sz="2400" b="1" i="1" smtClean="0">
                            <a:latin typeface="Cambria Math"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2"/>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56</a:t>
            </a:fld>
            <a:endParaRPr lang="en-US"/>
          </a:p>
        </p:txBody>
      </p:sp>
      <p:sp>
        <p:nvSpPr>
          <p:cNvPr id="5" name="Rectangle 4"/>
          <p:cNvSpPr/>
          <p:nvPr/>
        </p:nvSpPr>
        <p:spPr>
          <a:xfrm>
            <a:off x="776942" y="2414416"/>
            <a:ext cx="10315575" cy="118586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2694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25E-6 0.00416 L -0.00274 0.19074 " pathEditMode="relative" rAng="0" ptsTypes="AA">
                                      <p:cBhvr>
                                        <p:cTn id="6" dur="2000" fill="hold"/>
                                        <p:tgtEl>
                                          <p:spTgt spid="5"/>
                                        </p:tgtEl>
                                        <p:attrNameLst>
                                          <p:attrName>ppt_x</p:attrName>
                                          <p:attrName>ppt_y</p:attrName>
                                        </p:attrNameLst>
                                      </p:cBhvr>
                                      <p:rCtr x="-143" y="93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Evaluating Significance of </a:t>
            </a:r>
            <a:r>
              <a:rPr lang="en-US" sz="4000" dirty="0" smtClean="0"/>
              <a:t>Predictors</a:t>
            </a:r>
            <a:r>
              <a:rPr lang="en-US" sz="4000" dirty="0"/>
              <a:t/>
            </a:r>
            <a:br>
              <a:rPr lang="en-US" sz="4000" dirty="0"/>
            </a:br>
            <a:endParaRPr lang="en-US" sz="4000" dirty="0"/>
          </a:p>
        </p:txBody>
      </p:sp>
      <p:sp>
        <p:nvSpPr>
          <p:cNvPr id="3" name="Slide Number Placeholder 2"/>
          <p:cNvSpPr>
            <a:spLocks noGrp="1"/>
          </p:cNvSpPr>
          <p:nvPr>
            <p:ph type="sldNum" sz="quarter" idx="12"/>
          </p:nvPr>
        </p:nvSpPr>
        <p:spPr/>
        <p:txBody>
          <a:bodyPr/>
          <a:lstStyle/>
          <a:p>
            <a:fld id="{81B7CCDB-6D39-0547-B7B3-C80E39D6513A}" type="slidenum">
              <a:rPr lang="en-US" smtClean="0"/>
              <a:t>57</a:t>
            </a:fld>
            <a:endParaRPr lang="en-US"/>
          </a:p>
        </p:txBody>
      </p:sp>
    </p:spTree>
    <p:extLst>
      <p:ext uri="{BB962C8B-B14F-4D97-AF65-F5344CB8AC3E}">
        <p14:creationId xmlns:p14="http://schemas.microsoft.com/office/powerpoint/2010/main" val="1105001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BC22B038-280C-0C42-AF84-B1E7D6DBA5DF}"/>
              </a:ext>
            </a:extLst>
          </p:cNvPr>
          <p:cNvPicPr>
            <a:picLocks noChangeAspect="1"/>
          </p:cNvPicPr>
          <p:nvPr/>
        </p:nvPicPr>
        <p:blipFill>
          <a:blip r:embed="rId3"/>
          <a:stretch>
            <a:fillRect/>
          </a:stretch>
        </p:blipFill>
        <p:spPr>
          <a:xfrm>
            <a:off x="4043790" y="3998380"/>
            <a:ext cx="4104420" cy="2736280"/>
          </a:xfrm>
          <a:prstGeom prst="rect">
            <a:avLst/>
          </a:prstGeom>
        </p:spPr>
      </p:pic>
      <p:sp>
        <p:nvSpPr>
          <p:cNvPr id="2" name="Title 1"/>
          <p:cNvSpPr>
            <a:spLocks noGrp="1"/>
          </p:cNvSpPr>
          <p:nvPr>
            <p:ph type="title"/>
          </p:nvPr>
        </p:nvSpPr>
        <p:spPr/>
        <p:txBody>
          <a:bodyPr/>
          <a:lstStyle/>
          <a:p>
            <a:r>
              <a:rPr lang="en-US" dirty="0"/>
              <a:t>Evaluating Significance of Predictors</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833415" y="1177758"/>
                <a:ext cx="10452894" cy="4948722"/>
              </a:xfrm>
            </p:spPr>
            <p:txBody>
              <a:bodyPr/>
              <a:lstStyle/>
              <a:p>
                <a:pPr>
                  <a:spcAft>
                    <a:spcPts val="600"/>
                  </a:spcAft>
                </a:pPr>
                <a:r>
                  <a:rPr lang="en-US" sz="2400" dirty="0"/>
                  <a:t>We interpret the </a:t>
                </a:r>
                <a14:m>
                  <m:oMath xmlns:m="http://schemas.openxmlformats.org/officeDocument/2006/math">
                    <m:r>
                      <a:rPr lang="en-US" sz="2400" i="1">
                        <a:latin typeface="Cambria Math" charset="0"/>
                        <a:ea typeface="Cambria Math" charset="0"/>
                        <a:cs typeface="Cambria Math" charset="0"/>
                      </a:rPr>
                      <m:t>𝜀</m:t>
                    </m:r>
                    <m:r>
                      <a:rPr lang="en-US" sz="2400" i="1">
                        <a:latin typeface="Cambria Math" charset="0"/>
                        <a:ea typeface="Karla" charset="0"/>
                        <a:cs typeface="Karla" charset="0"/>
                      </a:rPr>
                      <m:t> </m:t>
                    </m:r>
                  </m:oMath>
                </a14:m>
                <a:r>
                  <a:rPr lang="en-US" sz="2400" dirty="0"/>
                  <a:t>term in our observation</a:t>
                </a:r>
              </a:p>
              <a:p>
                <a:endParaRPr lang="en-US" sz="2400" dirty="0"/>
              </a:p>
              <a:p>
                <a:pPr>
                  <a:spcAft>
                    <a:spcPts val="1200"/>
                  </a:spcAft>
                </a:pPr>
                <a:r>
                  <a:rPr lang="en-US" sz="2400" dirty="0">
                    <a:latin typeface="Karla" charset="0"/>
                    <a:ea typeface="Karla" charset="0"/>
                    <a:cs typeface="Karla" charset="0"/>
                  </a:rPr>
                  <a:t>to be noise introduced by random variations in natural systems or imprecisions of our scientific instruments. </a:t>
                </a:r>
              </a:p>
              <a:p>
                <a:r>
                  <a:rPr lang="en-US" sz="2400" dirty="0"/>
                  <a:t>If we knew the exact form of </a:t>
                </a:r>
                <a14:m>
                  <m:oMath xmlns:m="http://schemas.openxmlformats.org/officeDocument/2006/math">
                    <m:r>
                      <a:rPr lang="en-US" sz="2400" i="1">
                        <a:latin typeface="Cambria Math" charset="0"/>
                      </a:rPr>
                      <m:t>𝑓</m:t>
                    </m:r>
                    <m:d>
                      <m:dPr>
                        <m:ctrlPr>
                          <a:rPr lang="en-US" sz="2400" i="1">
                            <a:latin typeface="Cambria Math" charset="0"/>
                          </a:rPr>
                        </m:ctrlPr>
                      </m:dPr>
                      <m:e>
                        <m:r>
                          <a:rPr lang="en-US" sz="2400" i="1">
                            <a:latin typeface="Cambria Math" charset="0"/>
                          </a:rPr>
                          <m:t>𝑥</m:t>
                        </m:r>
                      </m:e>
                    </m:d>
                    <m:r>
                      <a:rPr lang="en-US" sz="2400" i="1">
                        <a:latin typeface="Cambria Math" charset="0"/>
                      </a:rPr>
                      <m:t>, </m:t>
                    </m:r>
                  </m:oMath>
                </a14:m>
                <a:r>
                  <a:rPr lang="en-US" sz="2400" dirty="0"/>
                  <a:t>for example, </a:t>
                </a:r>
                <a14:m>
                  <m:oMath xmlns:m="http://schemas.openxmlformats.org/officeDocument/2006/math">
                    <m:r>
                      <a:rPr lang="en-US" sz="2400" i="1">
                        <a:latin typeface="Cambria Math" charset="0"/>
                      </a:rPr>
                      <m:t>𝑓</m:t>
                    </m:r>
                    <m:d>
                      <m:dPr>
                        <m:ctrlPr>
                          <a:rPr lang="en-US" sz="2400" i="1">
                            <a:latin typeface="Cambria Math" charset="0"/>
                          </a:rPr>
                        </m:ctrlPr>
                      </m:dPr>
                      <m:e>
                        <m:r>
                          <a:rPr lang="en-US" sz="2400" i="1">
                            <a:latin typeface="Cambria Math" charset="0"/>
                          </a:rPr>
                          <m:t>𝑥</m:t>
                        </m:r>
                      </m:e>
                    </m:d>
                    <m:r>
                      <a:rPr lang="en-US" sz="2400">
                        <a:latin typeface="Cambria Math" charset="0"/>
                      </a:rPr>
                      <m:t>=</m:t>
                    </m:r>
                    <m:sSub>
                      <m:sSubPr>
                        <m:ctrlPr>
                          <a:rPr lang="en-US" sz="2400" i="1">
                            <a:latin typeface="Cambria Math" charset="0"/>
                          </a:rPr>
                        </m:ctrlPr>
                      </m:sSubPr>
                      <m:e>
                        <m:r>
                          <a:rPr lang="en-US" sz="2400" i="1">
                            <a:latin typeface="Cambria Math" charset="0"/>
                            <a:ea typeface="Cambria Math" charset="0"/>
                            <a:cs typeface="Cambria Math" charset="0"/>
                          </a:rPr>
                          <m:t>𝛽</m:t>
                        </m:r>
                      </m:e>
                      <m:sub>
                        <m:r>
                          <a:rPr lang="en-US" sz="2400" i="1">
                            <a:latin typeface="Cambria Math" charset="0"/>
                          </a:rPr>
                          <m:t>0</m:t>
                        </m:r>
                      </m:sub>
                    </m:sSub>
                    <m:r>
                      <a:rPr lang="en-US" sz="2400" i="1">
                        <a:latin typeface="Cambria Math" charset="0"/>
                      </a:rPr>
                      <m:t>+</m:t>
                    </m:r>
                    <m:sSub>
                      <m:sSubPr>
                        <m:ctrlPr>
                          <a:rPr lang="en-US" sz="2400" i="1">
                            <a:latin typeface="Cambria Math" charset="0"/>
                          </a:rPr>
                        </m:ctrlPr>
                      </m:sSubPr>
                      <m:e>
                        <m:r>
                          <a:rPr lang="en-US" sz="2400" i="1">
                            <a:latin typeface="Cambria Math" charset="0"/>
                            <a:ea typeface="Cambria Math" charset="0"/>
                            <a:cs typeface="Cambria Math" charset="0"/>
                          </a:rPr>
                          <m:t>𝛽</m:t>
                        </m:r>
                      </m:e>
                      <m:sub>
                        <m:r>
                          <a:rPr lang="en-US" sz="2400" i="1">
                            <a:latin typeface="Cambria Math" charset="0"/>
                          </a:rPr>
                          <m:t>1</m:t>
                        </m:r>
                      </m:sub>
                    </m:sSub>
                    <m:r>
                      <a:rPr lang="en-US" sz="2400" i="1">
                        <a:latin typeface="Cambria Math" charset="0"/>
                      </a:rPr>
                      <m:t>𝑥</m:t>
                    </m:r>
                  </m:oMath>
                </a14:m>
                <a:r>
                  <a:rPr lang="en-US" sz="2400" dirty="0"/>
                  <a:t>, and there was no </a:t>
                </a:r>
                <a14:m>
                  <m:oMath xmlns:m="http://schemas.openxmlformats.org/officeDocument/2006/math">
                    <m:r>
                      <a:rPr lang="en-US" sz="2400" i="1">
                        <a:latin typeface="Cambria Math" charset="0"/>
                        <a:ea typeface="Cambria Math" charset="0"/>
                        <a:cs typeface="Cambria Math" charset="0"/>
                      </a:rPr>
                      <m:t>𝜀</m:t>
                    </m:r>
                    <m:r>
                      <a:rPr lang="en-US" sz="2400" i="1">
                        <a:latin typeface="Cambria Math" charset="0"/>
                        <a:ea typeface="Cambria Math" charset="0"/>
                        <a:cs typeface="Cambria Math" charset="0"/>
                      </a:rPr>
                      <m:t> </m:t>
                    </m:r>
                  </m:oMath>
                </a14:m>
                <a:r>
                  <a:rPr lang="en-US" sz="2400" dirty="0"/>
                  <a:t> then estimating the </a:t>
                </a:r>
                <a14:m>
                  <m:oMath xmlns:m="http://schemas.openxmlformats.org/officeDocument/2006/math">
                    <m:sSup>
                      <m:sSupPr>
                        <m:ctrlPr>
                          <a:rPr lang="en-US" sz="2400" i="1">
                            <a:latin typeface="Cambria Math" charset="0"/>
                          </a:rPr>
                        </m:ctrlPr>
                      </m:sSup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p>
                        <m:r>
                          <a:rPr lang="en-US" sz="2400" i="1">
                            <a:latin typeface="Cambria Math" charset="0"/>
                          </a:rPr>
                          <m:t>′</m:t>
                        </m:r>
                      </m:sup>
                    </m:sSup>
                    <m:r>
                      <a:rPr lang="en-US" sz="2400" i="1">
                        <a:latin typeface="Cambria Math" charset="0"/>
                      </a:rPr>
                      <m:t>𝑠</m:t>
                    </m:r>
                  </m:oMath>
                </a14:m>
                <a:r>
                  <a:rPr lang="en-US" sz="2400" dirty="0"/>
                  <a:t> would have been exact. </a:t>
                </a:r>
              </a:p>
              <a:p>
                <a:endParaRPr lang="en-US" sz="2400" dirty="0"/>
              </a:p>
              <a:p>
                <a:endParaRPr lang="en-US" sz="3200" b="1" dirty="0">
                  <a:solidFill>
                    <a:srgbClr val="FF0000"/>
                  </a:solidFill>
                </a:endParaRP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833415" y="1177758"/>
                <a:ext cx="10452894" cy="4948722"/>
              </a:xfrm>
              <a:blipFill rotWithShape="0">
                <a:blip r:embed="rId4"/>
                <a:stretch>
                  <a:fillRect l="-933" t="-96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58</a:t>
            </a:fld>
            <a:endParaRPr lang="en-US"/>
          </a:p>
        </p:txBody>
      </p:sp>
      <p:pic>
        <p:nvPicPr>
          <p:cNvPr id="3" name="Picture 2"/>
          <p:cNvPicPr>
            <a:picLocks noChangeAspect="1"/>
          </p:cNvPicPr>
          <p:nvPr/>
        </p:nvPicPr>
        <p:blipFill>
          <a:blip r:embed="rId5"/>
          <a:stretch>
            <a:fillRect/>
          </a:stretch>
        </p:blipFill>
        <p:spPr>
          <a:xfrm>
            <a:off x="4964112" y="1700210"/>
            <a:ext cx="2055939" cy="392112"/>
          </a:xfrm>
          <a:prstGeom prst="rect">
            <a:avLst/>
          </a:prstGeom>
        </p:spPr>
      </p:pic>
    </p:spTree>
    <p:extLst>
      <p:ext uri="{BB962C8B-B14F-4D97-AF65-F5344CB8AC3E}">
        <p14:creationId xmlns:p14="http://schemas.microsoft.com/office/powerpoint/2010/main" val="794701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623410018"/>
              </p:ext>
            </p:extLst>
          </p:nvPr>
        </p:nvGraphicFramePr>
        <p:xfrm>
          <a:off x="3112385" y="3005980"/>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 xmlns:a16="http://schemas.microsoft.com/office/drawing/2014/main" val="20000"/>
                    </a:ext>
                  </a:extLst>
                </a:gridCol>
                <a:gridCol w="1442267">
                  <a:extLst>
                    <a:ext uri="{9D8B030D-6E8A-4147-A177-3AD203B41FA5}">
                      <a16:colId xmlns="" xmlns:a16="http://schemas.microsoft.com/office/drawing/2014/main" val="20001"/>
                    </a:ext>
                  </a:extLst>
                </a:gridCol>
                <a:gridCol w="1916345">
                  <a:extLst>
                    <a:ext uri="{9D8B030D-6E8A-4147-A177-3AD203B41FA5}">
                      <a16:colId xmlns="" xmlns:a16="http://schemas.microsoft.com/office/drawing/2014/main" val="20002"/>
                    </a:ext>
                  </a:extLst>
                </a:gridCol>
                <a:gridCol w="968189">
                  <a:extLst>
                    <a:ext uri="{9D8B030D-6E8A-4147-A177-3AD203B41FA5}">
                      <a16:colId xmlns="" xmlns:a16="http://schemas.microsoft.com/office/drawing/2014/main" val="20003"/>
                    </a:ext>
                  </a:extLst>
                </a:gridCol>
              </a:tblGrid>
              <a:tr h="347316">
                <a:tc>
                  <a:txBody>
                    <a:bodyPr/>
                    <a:lstStyle/>
                    <a:p>
                      <a:r>
                        <a:rPr dirty="0"/>
                        <a:t>TV</a:t>
                      </a:r>
                      <a:endParaRPr dirty="0">
                        <a:solidFill>
                          <a:srgbClr val="002060"/>
                        </a:solidFill>
                      </a:endParaRPr>
                    </a:p>
                  </a:txBody>
                  <a:tcPr/>
                </a:tc>
                <a:tc>
                  <a:txBody>
                    <a:bodyPr/>
                    <a:lstStyle/>
                    <a:p>
                      <a:r>
                        <a:rPr dirty="0"/>
                        <a:t>radio</a:t>
                      </a:r>
                      <a:endParaRPr dirty="0">
                        <a:solidFill>
                          <a:srgbClr val="002060"/>
                        </a:solidFill>
                      </a:endParaRPr>
                    </a:p>
                  </a:txBody>
                  <a:tcPr/>
                </a:tc>
                <a:tc>
                  <a:txBody>
                    <a:bodyPr/>
                    <a:lstStyle/>
                    <a:p>
                      <a:r>
                        <a:rPr dirty="0"/>
                        <a:t>newspaper</a:t>
                      </a:r>
                      <a:endParaRPr dirty="0">
                        <a:solidFill>
                          <a:srgbClr val="002060"/>
                        </a:solidFill>
                      </a:endParaRPr>
                    </a:p>
                  </a:txBody>
                  <a:tcPr/>
                </a:tc>
                <a:tc>
                  <a:txBody>
                    <a:bodyPr/>
                    <a:lstStyle/>
                    <a:p>
                      <a:r>
                        <a:rPr dirty="0"/>
                        <a:t>sales</a:t>
                      </a:r>
                      <a:endParaRPr b="0" dirty="0">
                        <a:solidFill>
                          <a:schemeClr val="accent3">
                            <a:lumMod val="20000"/>
                            <a:lumOff val="80000"/>
                          </a:schemeClr>
                        </a:solidFill>
                      </a:endParaRPr>
                    </a:p>
                  </a:txBody>
                  <a:tcPr/>
                </a:tc>
                <a:extLst>
                  <a:ext uri="{0D108BD9-81ED-4DB2-BD59-A6C34878D82A}">
                    <a16:rowId xmlns="" xmlns:a16="http://schemas.microsoft.com/office/drawing/2014/main"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rPr dirty="0"/>
                        <a:t>22.1</a:t>
                      </a:r>
                    </a:p>
                  </a:txBody>
                  <a:tcPr/>
                </a:tc>
                <a:extLst>
                  <a:ext uri="{0D108BD9-81ED-4DB2-BD59-A6C34878D82A}">
                    <a16:rowId xmlns="" xmlns:a16="http://schemas.microsoft.com/office/drawing/2014/main" val="10001"/>
                  </a:ext>
                </a:extLst>
              </a:tr>
              <a:tr h="300000">
                <a:tc>
                  <a:txBody>
                    <a:bodyPr/>
                    <a:lstStyle/>
                    <a:p>
                      <a:r>
                        <a:t>44.5</a:t>
                      </a:r>
                    </a:p>
                  </a:txBody>
                  <a:tcPr/>
                </a:tc>
                <a:tc>
                  <a:txBody>
                    <a:bodyPr/>
                    <a:lstStyle/>
                    <a:p>
                      <a:r>
                        <a:t>39.3</a:t>
                      </a:r>
                    </a:p>
                  </a:txBody>
                  <a:tcPr/>
                </a:tc>
                <a:tc>
                  <a:txBody>
                    <a:bodyPr/>
                    <a:lstStyle/>
                    <a:p>
                      <a:r>
                        <a:rPr dirty="0"/>
                        <a:t>45.1</a:t>
                      </a:r>
                    </a:p>
                  </a:txBody>
                  <a:tcPr/>
                </a:tc>
                <a:tc>
                  <a:txBody>
                    <a:bodyPr/>
                    <a:lstStyle/>
                    <a:p>
                      <a:r>
                        <a:rPr dirty="0"/>
                        <a:t>10.4</a:t>
                      </a:r>
                    </a:p>
                  </a:txBody>
                  <a:tcPr/>
                </a:tc>
                <a:extLst>
                  <a:ext uri="{0D108BD9-81ED-4DB2-BD59-A6C34878D82A}">
                    <a16:rowId xmlns="" xmlns:a16="http://schemas.microsoft.com/office/drawing/2014/main" val="10002"/>
                  </a:ext>
                </a:extLst>
              </a:tr>
              <a:tr h="300000">
                <a:tc>
                  <a:txBody>
                    <a:bodyPr/>
                    <a:lstStyle/>
                    <a:p>
                      <a:r>
                        <a:t>17.2</a:t>
                      </a:r>
                    </a:p>
                  </a:txBody>
                  <a:tcPr/>
                </a:tc>
                <a:tc>
                  <a:txBody>
                    <a:bodyPr/>
                    <a:lstStyle/>
                    <a:p>
                      <a:r>
                        <a:rPr dirty="0"/>
                        <a:t>45.9</a:t>
                      </a:r>
                    </a:p>
                  </a:txBody>
                  <a:tcPr/>
                </a:tc>
                <a:tc>
                  <a:txBody>
                    <a:bodyPr/>
                    <a:lstStyle/>
                    <a:p>
                      <a:r>
                        <a:t>69.3</a:t>
                      </a:r>
                    </a:p>
                  </a:txBody>
                  <a:tcPr/>
                </a:tc>
                <a:tc>
                  <a:txBody>
                    <a:bodyPr/>
                    <a:lstStyle/>
                    <a:p>
                      <a:r>
                        <a:t>9.3</a:t>
                      </a:r>
                    </a:p>
                  </a:txBody>
                  <a:tcPr/>
                </a:tc>
                <a:extLst>
                  <a:ext uri="{0D108BD9-81ED-4DB2-BD59-A6C34878D82A}">
                    <a16:rowId xmlns="" xmlns:a16="http://schemas.microsoft.com/office/drawing/2014/main" val="10003"/>
                  </a:ext>
                </a:extLst>
              </a:tr>
              <a:tr h="300000">
                <a:tc>
                  <a:txBody>
                    <a:bodyPr/>
                    <a:lstStyle/>
                    <a:p>
                      <a:r>
                        <a:t>151.5</a:t>
                      </a:r>
                    </a:p>
                  </a:txBody>
                  <a:tcPr/>
                </a:tc>
                <a:tc>
                  <a:txBody>
                    <a:bodyPr/>
                    <a:lstStyle/>
                    <a:p>
                      <a:r>
                        <a:t>41.3</a:t>
                      </a:r>
                    </a:p>
                  </a:txBody>
                  <a:tcPr/>
                </a:tc>
                <a:tc>
                  <a:txBody>
                    <a:bodyPr/>
                    <a:lstStyle/>
                    <a:p>
                      <a:r>
                        <a:rPr dirty="0"/>
                        <a:t>58.5</a:t>
                      </a:r>
                    </a:p>
                  </a:txBody>
                  <a:tcPr/>
                </a:tc>
                <a:tc>
                  <a:txBody>
                    <a:bodyPr/>
                    <a:lstStyle/>
                    <a:p>
                      <a:r>
                        <a:t>18.5</a:t>
                      </a:r>
                    </a:p>
                  </a:txBody>
                  <a:tcPr/>
                </a:tc>
                <a:extLst>
                  <a:ext uri="{0D108BD9-81ED-4DB2-BD59-A6C34878D82A}">
                    <a16:rowId xmlns="" xmlns:a16="http://schemas.microsoft.com/office/drawing/2014/main" val="10004"/>
                  </a:ext>
                </a:extLst>
              </a:tr>
              <a:tr h="300000">
                <a:tc>
                  <a:txBody>
                    <a:bodyPr/>
                    <a:lstStyle/>
                    <a:p>
                      <a:r>
                        <a:rPr dirty="0"/>
                        <a:t>180.8</a:t>
                      </a:r>
                    </a:p>
                  </a:txBody>
                  <a:tcPr/>
                </a:tc>
                <a:tc>
                  <a:txBody>
                    <a:bodyPr/>
                    <a:lstStyle/>
                    <a:p>
                      <a:r>
                        <a:rPr dirty="0"/>
                        <a:t>10.8</a:t>
                      </a:r>
                    </a:p>
                  </a:txBody>
                  <a:tcPr/>
                </a:tc>
                <a:tc>
                  <a:txBody>
                    <a:bodyPr/>
                    <a:lstStyle/>
                    <a:p>
                      <a:r>
                        <a:rPr dirty="0"/>
                        <a:t>58.4</a:t>
                      </a:r>
                    </a:p>
                  </a:txBody>
                  <a:tcPr/>
                </a:tc>
                <a:tc>
                  <a:txBody>
                    <a:bodyPr/>
                    <a:lstStyle/>
                    <a:p>
                      <a:r>
                        <a:rPr dirty="0"/>
                        <a:t>12.9</a:t>
                      </a:r>
                    </a:p>
                  </a:txBody>
                  <a:tcPr/>
                </a:tc>
                <a:extLst>
                  <a:ext uri="{0D108BD9-81ED-4DB2-BD59-A6C34878D82A}">
                    <a16:rowId xmlns=""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5</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11" name="TextBox 10"/>
          <p:cNvSpPr txBox="1"/>
          <p:nvPr/>
        </p:nvSpPr>
        <p:spPr>
          <a:xfrm>
            <a:off x="9257631" y="1461024"/>
            <a:ext cx="232756" cy="646331"/>
          </a:xfrm>
          <a:prstGeom prst="rect">
            <a:avLst/>
          </a:prstGeom>
          <a:noFill/>
        </p:spPr>
        <p:txBody>
          <a:bodyPr wrap="none" rtlCol="0">
            <a:spAutoFit/>
          </a:bodyPr>
          <a:lstStyle/>
          <a:p>
            <a:pPr algn="ctr"/>
            <a:r>
              <a:rPr lang="en-US" dirty="0">
                <a:latin typeface="Karla" charset="0"/>
                <a:ea typeface="Karla" charset="0"/>
                <a:cs typeface="Karla" charset="0"/>
              </a:rPr>
              <a:t>,</a:t>
            </a:r>
          </a:p>
          <a:p>
            <a:pPr algn="ctr"/>
            <a:endParaRPr lang="en-US" dirty="0">
              <a:latin typeface="Karla" charset="0"/>
              <a:ea typeface="Karla" charset="0"/>
              <a:cs typeface="Karla" charset="0"/>
            </a:endParaRPr>
          </a:p>
        </p:txBody>
      </p:sp>
      <p:sp>
        <p:nvSpPr>
          <p:cNvPr id="15" name="Content Placeholder 2"/>
          <p:cNvSpPr txBox="1">
            <a:spLocks/>
          </p:cNvSpPr>
          <p:nvPr/>
        </p:nvSpPr>
        <p:spPr>
          <a:xfrm>
            <a:off x="833415" y="946122"/>
            <a:ext cx="10327008" cy="211114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The </a:t>
            </a:r>
            <a:r>
              <a:rPr lang="en-US" sz="2400" b="1" dirty="0"/>
              <a:t>Advertising data set</a:t>
            </a:r>
            <a:r>
              <a:rPr lang="en-US" sz="2400" dirty="0"/>
              <a:t> consists of the sales of that product in 200 different markets, along with advertising budgets for the product in each of those markets for three different media: TV, radio, and newspaper.  Everything is given in units of $1000. </a:t>
            </a:r>
          </a:p>
        </p:txBody>
      </p:sp>
      <p:sp>
        <p:nvSpPr>
          <p:cNvPr id="7" name="TextBox 6"/>
          <p:cNvSpPr txBox="1"/>
          <p:nvPr/>
        </p:nvSpPr>
        <p:spPr>
          <a:xfrm>
            <a:off x="2158843" y="5730889"/>
            <a:ext cx="7874314" cy="1200329"/>
          </a:xfrm>
          <a:prstGeom prst="rect">
            <a:avLst/>
          </a:prstGeom>
          <a:noFill/>
        </p:spPr>
        <p:txBody>
          <a:bodyPr wrap="square" rtlCol="0">
            <a:spAutoFit/>
          </a:bodyPr>
          <a:lstStyle/>
          <a:p>
            <a:r>
              <a:rPr lang="en-US" dirty="0"/>
              <a:t>Some of the figures in this presentation are taken from "An Introduction to Statistical Learning, with applications in R"  (Springer, 2013) with permission from the authors: G. James, D. Witten,  T. Hastie and R. </a:t>
            </a:r>
            <a:r>
              <a:rPr lang="en-US" dirty="0" err="1"/>
              <a:t>Tibshirani</a:t>
            </a:r>
            <a:r>
              <a:rPr lang="en-US" dirty="0"/>
              <a:t> " </a:t>
            </a:r>
          </a:p>
          <a:p>
            <a:endParaRPr lang="en-US" dirty="0"/>
          </a:p>
        </p:txBody>
      </p:sp>
    </p:spTree>
    <p:extLst>
      <p:ext uri="{BB962C8B-B14F-4D97-AF65-F5344CB8AC3E}">
        <p14:creationId xmlns:p14="http://schemas.microsoft.com/office/powerpoint/2010/main" val="16006603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pPr>
                  <a:spcAft>
                    <a:spcPts val="600"/>
                  </a:spcAft>
                </a:pPr>
                <a:r>
                  <a:rPr lang="en-US" sz="2400" dirty="0">
                    <a:latin typeface="Karla" charset="0"/>
                    <a:ea typeface="Karla" charset="0"/>
                    <a:cs typeface="Karla" charset="0"/>
                  </a:rPr>
                  <a:t>However, </a:t>
                </a:r>
                <a:r>
                  <a:rPr lang="en-US" sz="2400" dirty="0" smtClean="0">
                    <a:latin typeface="Karla" charset="0"/>
                    <a:ea typeface="Karla" charset="0"/>
                    <a:cs typeface="Karla" charset="0"/>
                  </a:rPr>
                  <a:t>three things </a:t>
                </a:r>
                <a:r>
                  <a:rPr lang="en-US" sz="2400" dirty="0">
                    <a:latin typeface="Karla" charset="0"/>
                    <a:ea typeface="Karla" charset="0"/>
                    <a:cs typeface="Karla" charset="0"/>
                  </a:rPr>
                  <a:t>happen: </a:t>
                </a:r>
              </a:p>
              <a:p>
                <a:pPr marL="514350" indent="-514350">
                  <a:spcAft>
                    <a:spcPts val="600"/>
                  </a:spcAft>
                  <a:buFont typeface="Arial" charset="0"/>
                  <a:buChar char="•"/>
                </a:pPr>
                <a:r>
                  <a:rPr lang="en-US" sz="2400" dirty="0">
                    <a:latin typeface="Karla" charset="0"/>
                    <a:ea typeface="Karla" charset="0"/>
                    <a:cs typeface="Karla" charset="0"/>
                  </a:rPr>
                  <a:t>we do not know the exact form of </a:t>
                </a:r>
                <a14:m>
                  <m:oMath xmlns:m="http://schemas.openxmlformats.org/officeDocument/2006/math">
                    <m:r>
                      <a:rPr lang="en-US" sz="2400" i="1">
                        <a:latin typeface="Cambria Math" panose="02040503050406030204" pitchFamily="18" charset="0"/>
                        <a:ea typeface="Karla" charset="0"/>
                        <a:cs typeface="Karla" charset="0"/>
                      </a:rPr>
                      <m:t>𝑓</m:t>
                    </m:r>
                    <m:d>
                      <m:dPr>
                        <m:ctrlPr>
                          <a:rPr lang="en-US" sz="2400" i="1">
                            <a:latin typeface="Cambria Math" charset="0"/>
                            <a:ea typeface="Karla" charset="0"/>
                            <a:cs typeface="Karla" charset="0"/>
                          </a:rPr>
                        </m:ctrlPr>
                      </m:dPr>
                      <m:e>
                        <m:r>
                          <a:rPr lang="en-US" sz="2400" i="1">
                            <a:latin typeface="Cambria Math" panose="02040503050406030204" pitchFamily="18" charset="0"/>
                            <a:ea typeface="Karla" charset="0"/>
                            <a:cs typeface="Karla" charset="0"/>
                          </a:rPr>
                          <m:t>𝑥</m:t>
                        </m:r>
                      </m:e>
                    </m:d>
                  </m:oMath>
                </a14:m>
                <a:endParaRPr lang="en-US" sz="2400" dirty="0">
                  <a:latin typeface="Karla" charset="0"/>
                  <a:ea typeface="Karla" charset="0"/>
                  <a:cs typeface="Karla" charset="0"/>
                </a:endParaRPr>
              </a:p>
              <a:p>
                <a:pPr marL="514350" indent="-514350">
                  <a:spcAft>
                    <a:spcPts val="600"/>
                  </a:spcAft>
                  <a:buFont typeface="Arial" charset="0"/>
                  <a:buChar char="•"/>
                </a:pPr>
                <a14:m>
                  <m:oMath xmlns:m="http://schemas.openxmlformats.org/officeDocument/2006/math">
                    <m:r>
                      <a:rPr lang="en-US" sz="2400">
                        <a:latin typeface="Cambria Math" panose="02040503050406030204" pitchFamily="18" charset="0"/>
                        <a:ea typeface="Karla" charset="0"/>
                        <a:cs typeface="Karla" charset="0"/>
                      </a:rPr>
                      <m:t>𝜺</m:t>
                    </m:r>
                  </m:oMath>
                </a14:m>
                <a:r>
                  <a:rPr lang="en-US" sz="2400" dirty="0">
                    <a:latin typeface="Karla" charset="0"/>
                    <a:ea typeface="Karla" charset="0"/>
                    <a:cs typeface="Karla" charset="0"/>
                  </a:rPr>
                  <a:t> is always there </a:t>
                </a:r>
                <a:endParaRPr lang="en-US" sz="2400" dirty="0" smtClean="0">
                  <a:latin typeface="Karla" charset="0"/>
                  <a:ea typeface="Karla" charset="0"/>
                  <a:cs typeface="Karla" charset="0"/>
                </a:endParaRPr>
              </a:p>
              <a:p>
                <a:pPr marL="514350" indent="-514350">
                  <a:spcAft>
                    <a:spcPts val="1200"/>
                  </a:spcAft>
                  <a:buFont typeface="Arial" charset="0"/>
                  <a:buChar char="•"/>
                </a:pPr>
                <a:r>
                  <a:rPr lang="en-US" sz="2400" dirty="0">
                    <a:latin typeface="Karla" charset="0"/>
                    <a:ea typeface="Karla" charset="0"/>
                    <a:cs typeface="Karla" charset="0"/>
                  </a:rPr>
                  <a:t>l</a:t>
                </a:r>
                <a:r>
                  <a:rPr lang="en-US" sz="2400" dirty="0" smtClean="0">
                    <a:latin typeface="Karla" charset="0"/>
                    <a:ea typeface="Karla" charset="0"/>
                    <a:cs typeface="Karla" charset="0"/>
                  </a:rPr>
                  <a:t>imited sample size</a:t>
                </a:r>
                <a:endParaRPr lang="en-US" sz="2400" dirty="0">
                  <a:latin typeface="Karla" charset="0"/>
                  <a:ea typeface="Karla" charset="0"/>
                  <a:cs typeface="Karla" charset="0"/>
                </a:endParaRPr>
              </a:p>
              <a:p>
                <a:pPr>
                  <a:spcAft>
                    <a:spcPts val="600"/>
                  </a:spcAft>
                </a:pPr>
                <a:r>
                  <a:rPr lang="en-US" sz="2400" b="1" dirty="0" smtClean="0">
                    <a:latin typeface="Karla" charset="0"/>
                    <a:ea typeface="Karla" charset="0"/>
                    <a:cs typeface="Karla" charset="0"/>
                  </a:rPr>
                  <a:t>We </a:t>
                </a:r>
                <a:r>
                  <a:rPr lang="en-US" sz="2400" b="1" dirty="0">
                    <a:latin typeface="Karla" charset="0"/>
                    <a:ea typeface="Karla" charset="0"/>
                    <a:cs typeface="Karla" charset="0"/>
                  </a:rPr>
                  <a:t>first address </a:t>
                </a:r>
                <a14:m>
                  <m:oMath xmlns:m="http://schemas.openxmlformats.org/officeDocument/2006/math">
                    <m:r>
                      <a:rPr lang="en-US" sz="2400" b="1" i="1">
                        <a:latin typeface="Cambria Math" charset="0"/>
                        <a:ea typeface="Karla" charset="0"/>
                        <a:cs typeface="Karla" charset="0"/>
                      </a:rPr>
                      <m:t>𝛆</m:t>
                    </m:r>
                  </m:oMath>
                </a14:m>
                <a:endParaRPr lang="en-US" sz="2400" b="1" dirty="0">
                  <a:latin typeface="Karla" charset="0"/>
                  <a:ea typeface="Karla" charset="0"/>
                  <a:cs typeface="Karla" charset="0"/>
                </a:endParaRPr>
              </a:p>
              <a:p>
                <a:pPr>
                  <a:spcAft>
                    <a:spcPts val="600"/>
                  </a:spcAft>
                </a:pPr>
                <a:r>
                  <a:rPr lang="en-US" sz="2400" dirty="0">
                    <a:latin typeface="Karla" charset="0"/>
                    <a:ea typeface="Karla" charset="0"/>
                    <a:cs typeface="Karla" charset="0"/>
                  </a:rPr>
                  <a:t>We call </a:t>
                </a:r>
                <a14:m>
                  <m:oMath xmlns:m="http://schemas.openxmlformats.org/officeDocument/2006/math">
                    <m:r>
                      <a:rPr lang="en-US" sz="2400" i="1">
                        <a:latin typeface="Cambria Math" charset="0"/>
                        <a:ea typeface="Cambria Math" charset="0"/>
                        <a:cs typeface="Cambria Math" charset="0"/>
                      </a:rPr>
                      <m:t>𝜀</m:t>
                    </m:r>
                    <m:r>
                      <a:rPr lang="en-US" sz="2400" i="1">
                        <a:latin typeface="Cambria Math" charset="0"/>
                        <a:ea typeface="Cambria Math" charset="0"/>
                        <a:cs typeface="Cambria Math" charset="0"/>
                      </a:rPr>
                      <m:t> </m:t>
                    </m:r>
                  </m:oMath>
                </a14:m>
                <a:r>
                  <a:rPr lang="en-US" sz="2400" dirty="0">
                    <a:latin typeface="Karla" charset="0"/>
                    <a:ea typeface="Karla" charset="0"/>
                    <a:cs typeface="Karla" charset="0"/>
                  </a:rPr>
                  <a:t>the measurement error or </a:t>
                </a:r>
                <a:r>
                  <a:rPr lang="en-US" sz="2400" b="1" i="1" dirty="0">
                    <a:latin typeface="Karla" charset="0"/>
                    <a:ea typeface="Karla" charset="0"/>
                    <a:cs typeface="Karla" charset="0"/>
                  </a:rPr>
                  <a:t>irreducible error</a:t>
                </a:r>
                <a:r>
                  <a:rPr lang="en-US" sz="2400" dirty="0">
                    <a:latin typeface="Karla" charset="0"/>
                    <a:ea typeface="Karla" charset="0"/>
                    <a:cs typeface="Karla" charset="0"/>
                  </a:rPr>
                  <a:t>. Since even predictions made with the actual function </a:t>
                </a:r>
                <a14:m>
                  <m:oMath xmlns:m="http://schemas.openxmlformats.org/officeDocument/2006/math">
                    <m:r>
                      <a:rPr lang="en-US" sz="2400" i="1">
                        <a:latin typeface="Cambria Math" charset="0"/>
                        <a:ea typeface="Karla" charset="0"/>
                        <a:cs typeface="Karla" charset="0"/>
                      </a:rPr>
                      <m:t>𝑓</m:t>
                    </m:r>
                  </m:oMath>
                </a14:m>
                <a:r>
                  <a:rPr lang="en-US" sz="2400" dirty="0">
                    <a:latin typeface="Karla" charset="0"/>
                    <a:ea typeface="Karla" charset="0"/>
                    <a:cs typeface="Karla" charset="0"/>
                  </a:rPr>
                  <a:t> will not match observed values of </a:t>
                </a:r>
                <a14:m>
                  <m:oMath xmlns:m="http://schemas.openxmlformats.org/officeDocument/2006/math">
                    <m:r>
                      <m:rPr>
                        <m:sty m:val="p"/>
                      </m:rPr>
                      <a:rPr lang="en-US" sz="2400">
                        <a:latin typeface="Cambria Math" charset="0"/>
                        <a:ea typeface="Karla" charset="0"/>
                        <a:cs typeface="Karla" charset="0"/>
                      </a:rPr>
                      <m:t>y</m:t>
                    </m:r>
                  </m:oMath>
                </a14:m>
                <a:r>
                  <a:rPr lang="en-US" sz="2400" dirty="0"/>
                  <a:t>.</a:t>
                </a:r>
                <a:endParaRPr lang="en-US" sz="2400" dirty="0">
                  <a:latin typeface="Karla" charset="0"/>
                  <a:ea typeface="Karla" charset="0"/>
                  <a:cs typeface="Karla" charset="0"/>
                </a:endParaRPr>
              </a:p>
              <a:p>
                <a:pPr>
                  <a:spcAft>
                    <a:spcPts val="600"/>
                  </a:spcAft>
                </a:pPr>
                <a:r>
                  <a:rPr lang="en-US" sz="2400" dirty="0">
                    <a:ea typeface="Cambria Math" charset="0"/>
                    <a:cs typeface="Cambria Math" charset="0"/>
                  </a:rPr>
                  <a:t>Because of </a:t>
                </a:r>
                <a14:m>
                  <m:oMath xmlns:m="http://schemas.openxmlformats.org/officeDocument/2006/math">
                    <m:r>
                      <a:rPr lang="en-US" sz="2400" i="1">
                        <a:latin typeface="Cambria Math" charset="0"/>
                        <a:ea typeface="Cambria Math" charset="0"/>
                        <a:cs typeface="Cambria Math" charset="0"/>
                      </a:rPr>
                      <m:t>𝜀</m:t>
                    </m:r>
                    <m:r>
                      <a:rPr lang="en-US" sz="2400" b="0" i="1" smtClean="0">
                        <a:latin typeface="Cambria Math" charset="0"/>
                        <a:ea typeface="Cambria Math" charset="0"/>
                        <a:cs typeface="Cambria Math" charset="0"/>
                      </a:rPr>
                      <m:t>,</m:t>
                    </m:r>
                  </m:oMath>
                </a14:m>
                <a:r>
                  <a:rPr lang="en-US" sz="2400" dirty="0">
                    <a:latin typeface="Karla" charset="0"/>
                    <a:ea typeface="Karla" charset="0"/>
                    <a:cs typeface="Karla" charset="0"/>
                  </a:rPr>
                  <a:t> every time we measure the response </a:t>
                </a:r>
                <a14:m>
                  <m:oMath xmlns:m="http://schemas.openxmlformats.org/officeDocument/2006/math">
                    <m:r>
                      <a:rPr lang="en-US" sz="2400" b="0" i="1" smtClean="0">
                        <a:latin typeface="Cambria Math" charset="0"/>
                        <a:ea typeface="Karla" charset="0"/>
                        <a:cs typeface="Karla" charset="0"/>
                      </a:rPr>
                      <m:t>𝑌</m:t>
                    </m:r>
                  </m:oMath>
                </a14:m>
                <a:r>
                  <a:rPr lang="en-US" sz="2400" dirty="0">
                    <a:latin typeface="Karla" charset="0"/>
                    <a:ea typeface="Karla" charset="0"/>
                    <a:cs typeface="Karla" charset="0"/>
                  </a:rPr>
                  <a:t> for a fix value of </a:t>
                </a:r>
                <a14:m>
                  <m:oMath xmlns:m="http://schemas.openxmlformats.org/officeDocument/2006/math">
                    <m:r>
                      <a:rPr lang="en-US" sz="2400" b="0" i="1" smtClean="0">
                        <a:latin typeface="Cambria Math" charset="0"/>
                        <a:ea typeface="Karla" charset="0"/>
                        <a:cs typeface="Karla" charset="0"/>
                      </a:rPr>
                      <m:t>𝑋</m:t>
                    </m:r>
                    <m:r>
                      <a:rPr lang="en-US" sz="2400" i="1">
                        <a:latin typeface="Cambria Math" charset="0"/>
                        <a:ea typeface="Karla" charset="0"/>
                        <a:cs typeface="Karla" charset="0"/>
                      </a:rPr>
                      <m:t> </m:t>
                    </m:r>
                  </m:oMath>
                </a14:m>
                <a:r>
                  <a:rPr lang="en-US" sz="2400" dirty="0">
                    <a:latin typeface="Karla" charset="0"/>
                    <a:ea typeface="Karla" charset="0"/>
                    <a:cs typeface="Karla" charset="0"/>
                  </a:rPr>
                  <a:t>we will obtain a different observation, and hence a different estimate of </a:t>
                </a:r>
                <a14:m>
                  <m:oMath xmlns:m="http://schemas.openxmlformats.org/officeDocument/2006/math">
                    <m:sSup>
                      <m:sSupPr>
                        <m:ctrlPr>
                          <a:rPr lang="en-US" sz="2400" i="1">
                            <a:latin typeface="Cambria Math" charset="0"/>
                          </a:rPr>
                        </m:ctrlPr>
                      </m:sSup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p>
                        <m:r>
                          <a:rPr lang="en-US" sz="2400" i="1">
                            <a:latin typeface="Cambria Math" charset="0"/>
                          </a:rPr>
                          <m:t>′</m:t>
                        </m:r>
                      </m:sup>
                    </m:sSup>
                    <m:r>
                      <a:rPr lang="en-US" sz="2400" i="1">
                        <a:latin typeface="Cambria Math" charset="0"/>
                      </a:rPr>
                      <m:t>𝑠</m:t>
                    </m:r>
                    <m:r>
                      <a:rPr lang="en-US" sz="2400" b="0" i="0" smtClean="0">
                        <a:latin typeface="Cambria Math" charset="0"/>
                      </a:rPr>
                      <m:t>.</m:t>
                    </m:r>
                  </m:oMath>
                </a14:m>
                <a:endParaRPr lang="en-US" sz="2400" dirty="0">
                  <a:latin typeface="Karla" charset="0"/>
                  <a:ea typeface="Karla" charset="0"/>
                  <a:cs typeface="Karla" charset="0"/>
                </a:endParaRPr>
              </a:p>
              <a:p>
                <a:pPr>
                  <a:spcAft>
                    <a:spcPts val="600"/>
                  </a:spcAft>
                </a:pPr>
                <a:endParaRPr lang="en-US" sz="2400" dirty="0">
                  <a:latin typeface="Karla" charset="0"/>
                  <a:ea typeface="Karla" charset="0"/>
                  <a:cs typeface="Karla" charset="0"/>
                </a:endParaRPr>
              </a:p>
              <a:p>
                <a:pPr>
                  <a:spcAft>
                    <a:spcPts val="600"/>
                  </a:spcAft>
                </a:pPr>
                <a:endParaRPr lang="en-US" sz="2400" dirty="0"/>
              </a:p>
              <a:p>
                <a:pPr>
                  <a:spcAft>
                    <a:spcPts val="600"/>
                  </a:spcAft>
                </a:pPr>
                <a:endParaRPr lang="en-US" sz="2400" dirty="0"/>
              </a:p>
              <a:p>
                <a:pPr marL="514350" indent="-514350">
                  <a:spcAft>
                    <a:spcPts val="600"/>
                  </a:spcAft>
                  <a:buFont typeface="Arial" charset="0"/>
                  <a:buChar char="•"/>
                </a:pPr>
                <a:endParaRPr lang="en-US" sz="2400" dirty="0">
                  <a:latin typeface="Karla" charset="0"/>
                  <a:ea typeface="Karla" charset="0"/>
                  <a:cs typeface="Karla" charset="0"/>
                </a:endParaRP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rotWithShape="0">
                <a:blip r:embed="rId3"/>
                <a:stretch>
                  <a:fillRect l="-945" t="-2305" b="-1521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59</a:t>
            </a:fld>
            <a:endParaRPr lang="en-US"/>
          </a:p>
        </p:txBody>
      </p:sp>
      <p:sp>
        <p:nvSpPr>
          <p:cNvPr id="7" name="Rectangle 6"/>
          <p:cNvSpPr/>
          <p:nvPr/>
        </p:nvSpPr>
        <p:spPr>
          <a:xfrm>
            <a:off x="3916644" y="1489220"/>
            <a:ext cx="4653614" cy="369332"/>
          </a:xfrm>
          <a:prstGeom prst="rect">
            <a:avLst/>
          </a:prstGeom>
        </p:spPr>
        <p:txBody>
          <a:bodyPr wrap="square">
            <a:spAutoFit/>
          </a:bodyPr>
          <a:lstStyle/>
          <a:p>
            <a:endParaRPr lang="en-US" b="1" dirty="0">
              <a:solidFill>
                <a:srgbClr val="FF0000"/>
              </a:solidFill>
            </a:endParaRPr>
          </a:p>
        </p:txBody>
      </p:sp>
    </p:spTree>
    <p:extLst>
      <p:ext uri="{BB962C8B-B14F-4D97-AF65-F5344CB8AC3E}">
        <p14:creationId xmlns:p14="http://schemas.microsoft.com/office/powerpoint/2010/main" val="10255167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7E36628E-BF49-FD46-93F6-669AC0E30E19}"/>
              </a:ext>
            </a:extLst>
          </p:cNvPr>
          <p:cNvPicPr>
            <a:picLocks noChangeAspect="1"/>
          </p:cNvPicPr>
          <p:nvPr/>
        </p:nvPicPr>
        <p:blipFill>
          <a:blip r:embed="rId2"/>
          <a:stretch>
            <a:fillRect/>
          </a:stretch>
        </p:blipFill>
        <p:spPr>
          <a:xfrm>
            <a:off x="3200400" y="2286000"/>
            <a:ext cx="5852160" cy="3901440"/>
          </a:xfrm>
          <a:prstGeom prst="rect">
            <a:avLst/>
          </a:prstGeom>
        </p:spPr>
      </p:pic>
      <p:sp>
        <p:nvSpPr>
          <p:cNvPr id="2" name="Title 1"/>
          <p:cNvSpPr>
            <a:spLocks noGrp="1"/>
          </p:cNvSpPr>
          <p:nvPr>
            <p:ph type="title"/>
          </p:nvPr>
        </p:nvSpPr>
        <p:spPr/>
        <p:txBody>
          <a:bodyPr/>
          <a:lstStyle/>
          <a:p>
            <a:r>
              <a:rPr lang="en-US" dirty="0"/>
              <a:t>Evaluating Significance of Predictors</a:t>
            </a:r>
          </a:p>
        </p:txBody>
      </p:sp>
      <p:sp>
        <p:nvSpPr>
          <p:cNvPr id="6" name="Content Placeholder 2"/>
          <p:cNvSpPr>
            <a:spLocks noGrp="1"/>
          </p:cNvSpPr>
          <p:nvPr>
            <p:ph idx="1"/>
          </p:nvPr>
        </p:nvSpPr>
        <p:spPr/>
        <p:txBody>
          <a:bodyPr/>
          <a:lstStyle/>
          <a:p>
            <a:r>
              <a:rPr lang="en-US" sz="2400" b="0" dirty="0">
                <a:ea typeface="Cambria Math" charset="0"/>
                <a:cs typeface="Cambria Math" charset="0"/>
              </a:rPr>
              <a:t>Start with a model</a:t>
            </a: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60</a:t>
            </a:fld>
            <a:endParaRPr lang="en-US"/>
          </a:p>
        </p:txBody>
      </p:sp>
    </p:spTree>
    <p:extLst>
      <p:ext uri="{BB962C8B-B14F-4D97-AF65-F5344CB8AC3E}">
        <p14:creationId xmlns:p14="http://schemas.microsoft.com/office/powerpoint/2010/main" val="9886468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BF19C413-1B9B-B342-B247-5C8F270CEEA1}"/>
              </a:ext>
            </a:extLst>
          </p:cNvPr>
          <p:cNvPicPr>
            <a:picLocks noChangeAspect="1"/>
          </p:cNvPicPr>
          <p:nvPr/>
        </p:nvPicPr>
        <p:blipFill>
          <a:blip r:embed="rId2"/>
          <a:stretch>
            <a:fillRect/>
          </a:stretch>
        </p:blipFill>
        <p:spPr>
          <a:xfrm>
            <a:off x="3200400" y="2286000"/>
            <a:ext cx="5852160" cy="3901440"/>
          </a:xfrm>
          <a:prstGeom prst="rect">
            <a:avLst/>
          </a:prstGeom>
        </p:spPr>
      </p:pic>
      <p:sp>
        <p:nvSpPr>
          <p:cNvPr id="2" name="Title 1"/>
          <p:cNvSpPr>
            <a:spLocks noGrp="1"/>
          </p:cNvSpPr>
          <p:nvPr>
            <p:ph type="title"/>
          </p:nvPr>
        </p:nvSpPr>
        <p:spPr/>
        <p:txBody>
          <a:bodyPr/>
          <a:lstStyle/>
          <a:p>
            <a:r>
              <a:rPr lang="en-US" dirty="0"/>
              <a:t>Evaluating Significance of Predictors</a:t>
            </a:r>
          </a:p>
        </p:txBody>
      </p:sp>
      <mc:AlternateContent xmlns:mc="http://schemas.openxmlformats.org/markup-compatibility/2006" xmlns:a14="http://schemas.microsoft.com/office/drawing/2010/main">
        <mc:Choice Requires="a14">
          <p:sp>
            <p:nvSpPr>
              <p:cNvPr id="6" name="Content Placeholder 2"/>
              <p:cNvSpPr>
                <a:spLocks noGrp="1"/>
              </p:cNvSpPr>
              <p:nvPr>
                <p:ph idx="1"/>
              </p:nvPr>
            </p:nvSpPr>
            <p:spPr>
              <a:xfrm>
                <a:off x="833415" y="1177758"/>
                <a:ext cx="10327008" cy="793917"/>
              </a:xfrm>
            </p:spPr>
            <p:txBody>
              <a:bodyPr/>
              <a:lstStyle/>
              <a:p>
                <a:r>
                  <a:rPr lang="en-US" sz="2400" b="0" dirty="0">
                    <a:ea typeface="Cambria Math" charset="0"/>
                    <a:cs typeface="Cambria Math" charset="0"/>
                  </a:rPr>
                  <a:t>For a some values of </a:t>
                </a:r>
                <a14:m>
                  <m:oMath xmlns:m="http://schemas.openxmlformats.org/officeDocument/2006/math">
                    <m:r>
                      <a:rPr lang="en-US" sz="2400" b="0" i="1" smtClean="0">
                        <a:latin typeface="Cambria Math" charset="0"/>
                        <a:ea typeface="Cambria Math" charset="0"/>
                        <a:cs typeface="Cambria Math" charset="0"/>
                      </a:rPr>
                      <m:t>𝑋</m:t>
                    </m:r>
                    <m:r>
                      <a:rPr lang="en-US" sz="2400" b="0" i="0" smtClean="0">
                        <a:latin typeface="Cambria Math" charset="0"/>
                        <a:ea typeface="Cambria Math" charset="0"/>
                        <a:cs typeface="Cambria Math" charset="0"/>
                      </a:rPr>
                      <m:t>,</m:t>
                    </m:r>
                  </m:oMath>
                </a14:m>
                <a:r>
                  <a:rPr lang="en-US" sz="2400" dirty="0"/>
                  <a:t> </a:t>
                </a:r>
                <a14:m>
                  <m:oMath xmlns:m="http://schemas.openxmlformats.org/officeDocument/2006/math">
                    <m:r>
                      <a:rPr lang="en-US" sz="2400" b="0" i="1" smtClean="0">
                        <a:latin typeface="Cambria Math" charset="0"/>
                        <a:ea typeface="Cambria Math" charset="0"/>
                        <a:cs typeface="Cambria Math" charset="0"/>
                      </a:rPr>
                      <m:t>𝑌</m:t>
                    </m:r>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𝑓</m:t>
                    </m:r>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𝑋</m:t>
                    </m:r>
                    <m:r>
                      <a:rPr lang="en-US" sz="2400" b="0" i="1" smtClean="0">
                        <a:latin typeface="Cambria Math" charset="0"/>
                        <a:ea typeface="Cambria Math" charset="0"/>
                        <a:cs typeface="Cambria Math" charset="0"/>
                      </a:rPr>
                      <m:t>)</m:t>
                    </m:r>
                  </m:oMath>
                </a14:m>
                <a:endParaRPr lang="en-US" sz="2400" dirty="0"/>
              </a:p>
            </p:txBody>
          </p:sp>
        </mc:Choice>
        <mc:Fallback xmlns="">
          <p:sp>
            <p:nvSpPr>
              <p:cNvPr id="6" name="Content Placeholder 2"/>
              <p:cNvSpPr>
                <a:spLocks noGrp="1" noRot="1" noChangeAspect="1" noMove="1" noResize="1" noEditPoints="1" noAdjustHandles="1" noChangeArrowheads="1" noChangeShapeType="1" noTextEdit="1"/>
              </p:cNvSpPr>
              <p:nvPr>
                <p:ph idx="1"/>
              </p:nvPr>
            </p:nvSpPr>
            <p:spPr>
              <a:xfrm>
                <a:off x="833415" y="1177758"/>
                <a:ext cx="10327008" cy="793917"/>
              </a:xfrm>
              <a:blipFill rotWithShape="0">
                <a:blip r:embed="rId3"/>
                <a:stretch>
                  <a:fillRect l="-945" t="-615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61</a:t>
            </a:fld>
            <a:endParaRPr lang="en-US"/>
          </a:p>
        </p:txBody>
      </p:sp>
    </p:spTree>
    <p:extLst>
      <p:ext uri="{BB962C8B-B14F-4D97-AF65-F5344CB8AC3E}">
        <p14:creationId xmlns:p14="http://schemas.microsoft.com/office/powerpoint/2010/main" val="11321688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60DB2848-1E2E-C646-AF7F-10110DB4A62A}"/>
              </a:ext>
            </a:extLst>
          </p:cNvPr>
          <p:cNvPicPr>
            <a:picLocks noChangeAspect="1"/>
          </p:cNvPicPr>
          <p:nvPr/>
        </p:nvPicPr>
        <p:blipFill>
          <a:blip r:embed="rId2"/>
          <a:stretch>
            <a:fillRect/>
          </a:stretch>
        </p:blipFill>
        <p:spPr>
          <a:xfrm>
            <a:off x="3200400" y="2286000"/>
            <a:ext cx="5852160" cy="3901440"/>
          </a:xfrm>
          <a:prstGeom prst="rect">
            <a:avLst/>
          </a:prstGeom>
        </p:spPr>
      </p:pic>
      <p:sp>
        <p:nvSpPr>
          <p:cNvPr id="2" name="Title 1"/>
          <p:cNvSpPr>
            <a:spLocks noGrp="1"/>
          </p:cNvSpPr>
          <p:nvPr>
            <p:ph type="title"/>
          </p:nvPr>
        </p:nvSpPr>
        <p:spPr/>
        <p:txBody>
          <a:bodyPr/>
          <a:lstStyle/>
          <a:p>
            <a:r>
              <a:rPr lang="en-US" dirty="0"/>
              <a:t>Evaluating Significance of Predictors</a:t>
            </a:r>
          </a:p>
        </p:txBody>
      </p:sp>
      <p:sp>
        <p:nvSpPr>
          <p:cNvPr id="6" name="Content Placeholder 2"/>
          <p:cNvSpPr>
            <a:spLocks noGrp="1"/>
          </p:cNvSpPr>
          <p:nvPr>
            <p:ph idx="1"/>
          </p:nvPr>
        </p:nvSpPr>
        <p:spPr>
          <a:xfrm>
            <a:off x="761978" y="1034544"/>
            <a:ext cx="10327008" cy="793917"/>
          </a:xfrm>
        </p:spPr>
        <p:txBody>
          <a:bodyPr/>
          <a:lstStyle/>
          <a:p>
            <a:r>
              <a:rPr lang="en-US" sz="2400" dirty="0">
                <a:ea typeface="Cambria Math" charset="0"/>
                <a:cs typeface="Cambria Math" charset="0"/>
              </a:rPr>
              <a:t>But due to error, </a:t>
            </a:r>
            <a:r>
              <a:rPr lang="en-US" sz="2400" dirty="0"/>
              <a:t>every time we measure the response </a:t>
            </a:r>
            <a:r>
              <a:rPr lang="en-US" sz="2400" i="1" dirty="0"/>
              <a:t>Y</a:t>
            </a:r>
            <a:r>
              <a:rPr lang="en-US" sz="2400" dirty="0"/>
              <a:t> for a fixed value of X we will obtain a different observation. </a:t>
            </a:r>
          </a:p>
          <a:p>
            <a:endParaRPr lang="en-US" sz="2400" i="1" dirty="0"/>
          </a:p>
        </p:txBody>
      </p:sp>
      <p:sp>
        <p:nvSpPr>
          <p:cNvPr id="4" name="Slide Number Placeholder 3"/>
          <p:cNvSpPr>
            <a:spLocks noGrp="1"/>
          </p:cNvSpPr>
          <p:nvPr>
            <p:ph type="sldNum" sz="quarter" idx="12"/>
          </p:nvPr>
        </p:nvSpPr>
        <p:spPr/>
        <p:txBody>
          <a:bodyPr/>
          <a:lstStyle/>
          <a:p>
            <a:fld id="{81B7CCDB-6D39-0547-B7B3-C80E39D6513A}" type="slidenum">
              <a:rPr lang="en-US" smtClean="0"/>
              <a:t>62</a:t>
            </a:fld>
            <a:endParaRPr lang="en-US"/>
          </a:p>
        </p:txBody>
      </p:sp>
    </p:spTree>
    <p:extLst>
      <p:ext uri="{BB962C8B-B14F-4D97-AF65-F5344CB8AC3E}">
        <p14:creationId xmlns:p14="http://schemas.microsoft.com/office/powerpoint/2010/main" val="6673497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62624E2E-D5C5-1E48-A4C2-39890911D91B}"/>
              </a:ext>
            </a:extLst>
          </p:cNvPr>
          <p:cNvPicPr>
            <a:picLocks noChangeAspect="1"/>
          </p:cNvPicPr>
          <p:nvPr/>
        </p:nvPicPr>
        <p:blipFill>
          <a:blip r:embed="rId2"/>
          <a:stretch>
            <a:fillRect/>
          </a:stretch>
        </p:blipFill>
        <p:spPr>
          <a:xfrm>
            <a:off x="3200400" y="2286000"/>
            <a:ext cx="5852160" cy="3901440"/>
          </a:xfrm>
          <a:prstGeom prst="rect">
            <a:avLst/>
          </a:prstGeom>
        </p:spPr>
      </p:pic>
      <p:sp>
        <p:nvSpPr>
          <p:cNvPr id="2" name="Title 1"/>
          <p:cNvSpPr>
            <a:spLocks noGrp="1"/>
          </p:cNvSpPr>
          <p:nvPr>
            <p:ph type="title"/>
          </p:nvPr>
        </p:nvSpPr>
        <p:spPr/>
        <p:txBody>
          <a:bodyPr/>
          <a:lstStyle/>
          <a:p>
            <a:r>
              <a:rPr lang="en-US" dirty="0"/>
              <a:t>Evaluating Significance of Predictors</a:t>
            </a:r>
          </a:p>
        </p:txBody>
      </p:sp>
      <p:sp>
        <p:nvSpPr>
          <p:cNvPr id="11" name="Content Placeholder 2"/>
          <p:cNvSpPr>
            <a:spLocks noGrp="1"/>
          </p:cNvSpPr>
          <p:nvPr>
            <p:ph idx="1"/>
          </p:nvPr>
        </p:nvSpPr>
        <p:spPr>
          <a:xfrm>
            <a:off x="761977" y="1034544"/>
            <a:ext cx="10717449" cy="793917"/>
          </a:xfrm>
        </p:spPr>
        <p:txBody>
          <a:bodyPr/>
          <a:lstStyle/>
          <a:p>
            <a:r>
              <a:rPr lang="en-US" sz="2400" dirty="0">
                <a:ea typeface="Cambria Math" charset="0"/>
                <a:cs typeface="Cambria Math" charset="0"/>
              </a:rPr>
              <a:t>One set of observations</a:t>
            </a:r>
            <a:r>
              <a:rPr lang="en-US" sz="2400">
                <a:ea typeface="Cambria Math" charset="0"/>
                <a:cs typeface="Cambria Math" charset="0"/>
              </a:rPr>
              <a:t>, </a:t>
            </a:r>
            <a:r>
              <a:rPr lang="en-US" sz="2400" smtClean="0">
                <a:ea typeface="Cambria Math" charset="0"/>
                <a:cs typeface="Cambria Math" charset="0"/>
              </a:rPr>
              <a:t>‘one realization’, means one </a:t>
            </a:r>
            <a:r>
              <a:rPr lang="en-US" sz="2400" dirty="0">
                <a:ea typeface="Cambria Math" charset="0"/>
                <a:cs typeface="Cambria Math" charset="0"/>
              </a:rPr>
              <a:t>set of </a:t>
            </a:r>
            <a:r>
              <a:rPr lang="en-US" sz="2400" i="1" dirty="0">
                <a:ea typeface="Cambria Math" charset="0"/>
                <a:cs typeface="Cambria Math" charset="0"/>
              </a:rPr>
              <a:t>Y</a:t>
            </a:r>
            <a:r>
              <a:rPr lang="en-US" sz="2400" dirty="0">
                <a:ea typeface="Cambria Math" charset="0"/>
                <a:cs typeface="Cambria Math" charset="0"/>
              </a:rPr>
              <a:t>s (red crosses).  </a:t>
            </a:r>
            <a:endParaRPr lang="en-US" sz="2400" dirty="0"/>
          </a:p>
          <a:p>
            <a:endParaRPr lang="en-US" sz="2400" i="1" dirty="0"/>
          </a:p>
        </p:txBody>
      </p:sp>
      <p:sp>
        <p:nvSpPr>
          <p:cNvPr id="4" name="Slide Number Placeholder 3"/>
          <p:cNvSpPr>
            <a:spLocks noGrp="1"/>
          </p:cNvSpPr>
          <p:nvPr>
            <p:ph type="sldNum" sz="quarter" idx="12"/>
          </p:nvPr>
        </p:nvSpPr>
        <p:spPr/>
        <p:txBody>
          <a:bodyPr/>
          <a:lstStyle/>
          <a:p>
            <a:fld id="{81B7CCDB-6D39-0547-B7B3-C80E39D6513A}" type="slidenum">
              <a:rPr lang="en-US" smtClean="0"/>
              <a:t>63</a:t>
            </a:fld>
            <a:endParaRPr lang="en-US"/>
          </a:p>
        </p:txBody>
      </p:sp>
    </p:spTree>
    <p:extLst>
      <p:ext uri="{BB962C8B-B14F-4D97-AF65-F5344CB8AC3E}">
        <p14:creationId xmlns:p14="http://schemas.microsoft.com/office/powerpoint/2010/main" val="3467296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a:t>
            </a:r>
          </a:p>
        </p:txBody>
      </p:sp>
      <p:sp>
        <p:nvSpPr>
          <p:cNvPr id="11" name="Content Placeholder 2"/>
          <p:cNvSpPr>
            <a:spLocks noGrp="1"/>
          </p:cNvSpPr>
          <p:nvPr>
            <p:ph idx="1"/>
          </p:nvPr>
        </p:nvSpPr>
        <p:spPr>
          <a:xfrm>
            <a:off x="761977" y="1034544"/>
            <a:ext cx="10717449" cy="793917"/>
          </a:xfrm>
        </p:spPr>
        <p:txBody>
          <a:bodyPr/>
          <a:lstStyle/>
          <a:p>
            <a:r>
              <a:rPr lang="en-US" sz="2400" dirty="0">
                <a:ea typeface="Cambria Math" charset="0"/>
                <a:cs typeface="Cambria Math" charset="0"/>
              </a:rPr>
              <a:t>Another set of observations, ‘another realization’ means another set of </a:t>
            </a:r>
            <a:r>
              <a:rPr lang="en-US" sz="2400" i="1" dirty="0">
                <a:ea typeface="Cambria Math" charset="0"/>
                <a:cs typeface="Cambria Math" charset="0"/>
              </a:rPr>
              <a:t>Y</a:t>
            </a:r>
            <a:r>
              <a:rPr lang="en-US" sz="2400" dirty="0">
                <a:ea typeface="Cambria Math" charset="0"/>
                <a:cs typeface="Cambria Math" charset="0"/>
              </a:rPr>
              <a:t>s (green crosses).</a:t>
            </a: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64</a:t>
            </a:fld>
            <a:endParaRPr lang="en-US"/>
          </a:p>
        </p:txBody>
      </p:sp>
      <p:pic>
        <p:nvPicPr>
          <p:cNvPr id="7" name="Picture 6">
            <a:extLst>
              <a:ext uri="{FF2B5EF4-FFF2-40B4-BE49-F238E27FC236}">
                <a16:creationId xmlns="" xmlns:a16="http://schemas.microsoft.com/office/drawing/2014/main" id="{42223797-0293-E14C-82EF-CCAFA1D583AC}"/>
              </a:ext>
            </a:extLst>
          </p:cNvPr>
          <p:cNvPicPr>
            <a:picLocks noChangeAspect="1"/>
          </p:cNvPicPr>
          <p:nvPr/>
        </p:nvPicPr>
        <p:blipFill>
          <a:blip r:embed="rId2"/>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18550460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a:t>
            </a:r>
          </a:p>
        </p:txBody>
      </p:sp>
      <p:sp>
        <p:nvSpPr>
          <p:cNvPr id="7" name="Content Placeholder 2"/>
          <p:cNvSpPr>
            <a:spLocks noGrp="1"/>
          </p:cNvSpPr>
          <p:nvPr>
            <p:ph idx="1"/>
          </p:nvPr>
        </p:nvSpPr>
        <p:spPr>
          <a:xfrm>
            <a:off x="761977" y="1034544"/>
            <a:ext cx="10717449" cy="793917"/>
          </a:xfrm>
        </p:spPr>
        <p:txBody>
          <a:bodyPr/>
          <a:lstStyle/>
          <a:p>
            <a:r>
              <a:rPr lang="en-US" sz="2400" dirty="0">
                <a:ea typeface="Cambria Math" charset="0"/>
                <a:cs typeface="Cambria Math" charset="0"/>
              </a:rPr>
              <a:t>Another set of observations, </a:t>
            </a:r>
            <a:r>
              <a:rPr lang="en-US" sz="2400" dirty="0" smtClean="0">
                <a:ea typeface="Cambria Math" charset="0"/>
                <a:cs typeface="Cambria Math" charset="0"/>
              </a:rPr>
              <a:t>‘another realization’ means another </a:t>
            </a:r>
            <a:r>
              <a:rPr lang="en-US" sz="2400" dirty="0">
                <a:ea typeface="Cambria Math" charset="0"/>
                <a:cs typeface="Cambria Math" charset="0"/>
              </a:rPr>
              <a:t>set of </a:t>
            </a:r>
            <a:r>
              <a:rPr lang="en-US" sz="2400" i="1" dirty="0">
                <a:ea typeface="Cambria Math" charset="0"/>
                <a:cs typeface="Cambria Math" charset="0"/>
              </a:rPr>
              <a:t>Y</a:t>
            </a:r>
            <a:r>
              <a:rPr lang="en-US" sz="2400" dirty="0">
                <a:ea typeface="Cambria Math" charset="0"/>
                <a:cs typeface="Cambria Math" charset="0"/>
              </a:rPr>
              <a:t>s </a:t>
            </a:r>
            <a:r>
              <a:rPr lang="en-US" sz="2400" dirty="0" smtClean="0">
                <a:ea typeface="Cambria Math" charset="0"/>
                <a:cs typeface="Cambria Math" charset="0"/>
              </a:rPr>
              <a:t>(black crosses</a:t>
            </a:r>
            <a:r>
              <a:rPr lang="en-US" sz="2400" dirty="0">
                <a:ea typeface="Cambria Math" charset="0"/>
                <a:cs typeface="Cambria Math" charset="0"/>
              </a:rPr>
              <a:t>).</a:t>
            </a:r>
            <a:endParaRPr lang="en-US" sz="2400" dirty="0"/>
          </a:p>
          <a:p>
            <a:endParaRPr lang="en-US" sz="2400" i="1" dirty="0"/>
          </a:p>
        </p:txBody>
      </p:sp>
      <p:sp>
        <p:nvSpPr>
          <p:cNvPr id="4" name="Slide Number Placeholder 3"/>
          <p:cNvSpPr>
            <a:spLocks noGrp="1"/>
          </p:cNvSpPr>
          <p:nvPr>
            <p:ph type="sldNum" sz="quarter" idx="12"/>
          </p:nvPr>
        </p:nvSpPr>
        <p:spPr/>
        <p:txBody>
          <a:bodyPr/>
          <a:lstStyle/>
          <a:p>
            <a:fld id="{81B7CCDB-6D39-0547-B7B3-C80E39D6513A}" type="slidenum">
              <a:rPr lang="en-US" smtClean="0"/>
              <a:t>65</a:t>
            </a:fld>
            <a:endParaRPr lang="en-US"/>
          </a:p>
        </p:txBody>
      </p:sp>
      <p:pic>
        <p:nvPicPr>
          <p:cNvPr id="5" name="Picture 4">
            <a:extLst>
              <a:ext uri="{FF2B5EF4-FFF2-40B4-BE49-F238E27FC236}">
                <a16:creationId xmlns="" xmlns:a16="http://schemas.microsoft.com/office/drawing/2014/main" id="{717DCD17-4737-EB4B-965A-8637E3A555B8}"/>
              </a:ext>
            </a:extLst>
          </p:cNvPr>
          <p:cNvPicPr>
            <a:picLocks noChangeAspect="1"/>
          </p:cNvPicPr>
          <p:nvPr/>
        </p:nvPicPr>
        <p:blipFill>
          <a:blip r:embed="rId2"/>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3391309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a:t>
            </a:r>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p:txBody>
              <a:bodyPr/>
              <a:lstStyle/>
              <a:p>
                <a:r>
                  <a:rPr lang="en-US" sz="2400" dirty="0"/>
                  <a:t>For each one of those </a:t>
                </a:r>
                <a:r>
                  <a:rPr lang="en-US" sz="2400" dirty="0" smtClean="0"/>
                  <a:t>‘realizations’, </a:t>
                </a:r>
                <a:r>
                  <a:rPr lang="en-US" sz="2400" dirty="0"/>
                  <a:t>we could fit a model and estimate,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m:t>
                    </m:r>
                  </m:oMath>
                </a14:m>
                <a:endParaRPr lang="en-US" sz="2400" dirty="0"/>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115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66</a:t>
            </a:fld>
            <a:endParaRPr lang="en-US"/>
          </a:p>
        </p:txBody>
      </p:sp>
      <p:pic>
        <p:nvPicPr>
          <p:cNvPr id="7" name="Picture 6">
            <a:extLst>
              <a:ext uri="{FF2B5EF4-FFF2-40B4-BE49-F238E27FC236}">
                <a16:creationId xmlns="" xmlns:a16="http://schemas.microsoft.com/office/drawing/2014/main" id="{3E20DF78-2640-8D4E-B418-09D4DB7BE0B5}"/>
              </a:ext>
            </a:extLst>
          </p:cNvPr>
          <p:cNvPicPr>
            <a:picLocks noChangeAspect="1"/>
          </p:cNvPicPr>
          <p:nvPr/>
        </p:nvPicPr>
        <p:blipFill>
          <a:blip r:embed="rId3"/>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11006274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a:t>
            </a:r>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p:txBody>
              <a:bodyPr/>
              <a:lstStyle/>
              <a:p>
                <a:r>
                  <a:rPr lang="en-US" sz="2400" dirty="0"/>
                  <a:t>For each one of those </a:t>
                </a:r>
                <a:r>
                  <a:rPr lang="en-US" sz="2400" dirty="0" smtClean="0"/>
                  <a:t>‘realizations’, </a:t>
                </a:r>
                <a:r>
                  <a:rPr lang="en-US" sz="2400" dirty="0"/>
                  <a:t>we could fit a model and estimate,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m:t>
                    </m:r>
                  </m:oMath>
                </a14:m>
                <a:endParaRPr lang="en-US" sz="2400" dirty="0"/>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115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67</a:t>
            </a:fld>
            <a:endParaRPr lang="en-US"/>
          </a:p>
        </p:txBody>
      </p:sp>
      <p:pic>
        <p:nvPicPr>
          <p:cNvPr id="7" name="Picture 6">
            <a:extLst>
              <a:ext uri="{FF2B5EF4-FFF2-40B4-BE49-F238E27FC236}">
                <a16:creationId xmlns="" xmlns:a16="http://schemas.microsoft.com/office/drawing/2014/main" id="{E7C96AD7-ADD4-464E-8A89-7FE5E22727B8}"/>
              </a:ext>
            </a:extLst>
          </p:cNvPr>
          <p:cNvPicPr>
            <a:picLocks noChangeAspect="1"/>
          </p:cNvPicPr>
          <p:nvPr/>
        </p:nvPicPr>
        <p:blipFill>
          <a:blip r:embed="rId3"/>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8338902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a:t>
            </a:r>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a:xfrm>
                <a:off x="833415" y="1177759"/>
                <a:ext cx="10327008" cy="879642"/>
              </a:xfrm>
            </p:spPr>
            <p:txBody>
              <a:bodyPr/>
              <a:lstStyle/>
              <a:p>
                <a:r>
                  <a:rPr lang="en-US" sz="2400" dirty="0"/>
                  <a:t>For each one of those </a:t>
                </a:r>
                <a:r>
                  <a:rPr lang="en-US" sz="2400" dirty="0" smtClean="0"/>
                  <a:t>‘realizations’, </a:t>
                </a:r>
                <a:r>
                  <a:rPr lang="en-US" sz="2400" dirty="0"/>
                  <a:t>we could fit a model and estimate,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m:t>
                    </m:r>
                  </m:oMath>
                </a14:m>
                <a:endParaRPr lang="en-US" sz="2400" dirty="0"/>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xfrm>
                <a:off x="833415" y="1177759"/>
                <a:ext cx="10327008" cy="879642"/>
              </a:xfrm>
              <a:blipFill rotWithShape="0">
                <a:blip r:embed="rId2"/>
                <a:stretch>
                  <a:fillRect l="-945" t="-2759" b="-1379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68</a:t>
            </a:fld>
            <a:endParaRPr lang="en-US"/>
          </a:p>
        </p:txBody>
      </p:sp>
      <p:pic>
        <p:nvPicPr>
          <p:cNvPr id="7" name="Picture 6">
            <a:extLst>
              <a:ext uri="{FF2B5EF4-FFF2-40B4-BE49-F238E27FC236}">
                <a16:creationId xmlns="" xmlns:a16="http://schemas.microsoft.com/office/drawing/2014/main" id="{F70E4D65-CCA9-3945-87FA-8565D45894F2}"/>
              </a:ext>
            </a:extLst>
          </p:cNvPr>
          <p:cNvPicPr>
            <a:picLocks noChangeAspect="1"/>
          </p:cNvPicPr>
          <p:nvPr/>
        </p:nvPicPr>
        <p:blipFill>
          <a:blip r:embed="rId3"/>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7155547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sp>
        <p:nvSpPr>
          <p:cNvPr id="3" name="Content Placeholder 2"/>
          <p:cNvSpPr>
            <a:spLocks noGrp="1"/>
          </p:cNvSpPr>
          <p:nvPr>
            <p:ph idx="1"/>
          </p:nvPr>
        </p:nvSpPr>
        <p:spPr>
          <a:xfrm>
            <a:off x="932496" y="1546287"/>
            <a:ext cx="10327008" cy="2111143"/>
          </a:xfrm>
        </p:spPr>
        <p:txBody>
          <a:bodyPr/>
          <a:lstStyle/>
          <a:p>
            <a:r>
              <a:rPr lang="en-US" sz="2400" dirty="0"/>
              <a:t>There is an asymmetry in many of these problems: </a:t>
            </a:r>
          </a:p>
          <a:p>
            <a:pPr marL="923925"/>
            <a:r>
              <a:rPr lang="en-US" sz="2400" dirty="0"/>
              <a:t>The variable we'd like to predict may be more difficult to measure, is more important than the other(s), or may be directly or indirectly influenced by the values of the other variable(s).</a:t>
            </a:r>
          </a:p>
          <a:p>
            <a:endParaRPr lang="en-US" sz="2400" dirty="0"/>
          </a:p>
          <a:p>
            <a:r>
              <a:rPr lang="en-US" sz="2400" dirty="0"/>
              <a:t>Thus, we'd like to define two categories of variables: </a:t>
            </a:r>
          </a:p>
          <a:p>
            <a:pPr marL="979488" indent="-455613">
              <a:buFont typeface="Arial" charset="0"/>
              <a:buChar char="•"/>
            </a:pPr>
            <a:r>
              <a:rPr lang="en-US" sz="2400" dirty="0"/>
              <a:t>variables whose value we want to predict </a:t>
            </a:r>
          </a:p>
          <a:p>
            <a:pPr marL="979488" indent="-455613">
              <a:buFont typeface="Arial" charset="0"/>
              <a:buChar char="•"/>
            </a:pPr>
            <a:r>
              <a:rPr lang="en-US" sz="2400" dirty="0"/>
              <a:t>variables whose values we use to make our prediction.</a:t>
            </a:r>
          </a:p>
        </p:txBody>
      </p:sp>
      <p:sp>
        <p:nvSpPr>
          <p:cNvPr id="4" name="Slide Number Placeholder 3"/>
          <p:cNvSpPr>
            <a:spLocks noGrp="1"/>
          </p:cNvSpPr>
          <p:nvPr>
            <p:ph type="sldNum" sz="quarter" idx="12"/>
          </p:nvPr>
        </p:nvSpPr>
        <p:spPr/>
        <p:txBody>
          <a:bodyPr/>
          <a:lstStyle/>
          <a:p>
            <a:fld id="{81B7CCDB-6D39-0547-B7B3-C80E39D6513A}" type="slidenum">
              <a:rPr lang="en-US" smtClean="0"/>
              <a:t>6</a:t>
            </a:fld>
            <a:endParaRPr lang="en-US"/>
          </a:p>
        </p:txBody>
      </p:sp>
    </p:spTree>
    <p:extLst>
      <p:ext uri="{BB962C8B-B14F-4D97-AF65-F5344CB8AC3E}">
        <p14:creationId xmlns:p14="http://schemas.microsoft.com/office/powerpoint/2010/main" val="11213675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1872"/>
              </a:spcBef>
              <a:spcAft>
                <a:spcPts val="600"/>
              </a:spcAft>
            </a:pPr>
            <a:r>
              <a:rPr lang="en-US" dirty="0"/>
              <a:t>Evaluating Significance of Predictors </a:t>
            </a:r>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69</a:t>
            </a:fld>
            <a:endParaRPr lang="en-US"/>
          </a:p>
        </p:txBody>
      </p:sp>
      <mc:AlternateContent xmlns:mc="http://schemas.openxmlformats.org/markup-compatibility/2006" xmlns:a14="http://schemas.microsoft.com/office/drawing/2010/main">
        <mc:Choice Requires="a14">
          <p:sp>
            <p:nvSpPr>
              <p:cNvPr id="6" name="Content Placeholder 2"/>
              <p:cNvSpPr txBox="1">
                <a:spLocks/>
              </p:cNvSpPr>
              <p:nvPr/>
            </p:nvSpPr>
            <p:spPr>
              <a:xfrm>
                <a:off x="833415" y="950445"/>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2400" i="1" smtClean="0">
                          <a:latin typeface="Cambria Math" charset="0"/>
                          <a:ea typeface="Cambria Math" charset="0"/>
                          <a:cs typeface="Cambria Math" charset="0"/>
                        </a:rPr>
                        <m:t>.</m:t>
                      </m:r>
                    </m:oMath>
                  </m:oMathPara>
                </a14:m>
                <a:endParaRPr lang="en-US" sz="2400" dirty="0"/>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833415" y="950445"/>
                <a:ext cx="10327008" cy="879642"/>
              </a:xfrm>
              <a:prstGeom prst="rect">
                <a:avLst/>
              </a:prstGeom>
              <a:blipFill rotWithShape="0">
                <a:blip r:embed="rId3"/>
                <a:stretch>
                  <a:fillRect/>
                </a:stretch>
              </a:blipFill>
              <a:ln>
                <a:noFill/>
              </a:ln>
            </p:spPr>
            <p:txBody>
              <a:bodyPr/>
              <a:lstStyle/>
              <a:p>
                <a:r>
                  <a:rPr lang="en-US">
                    <a:noFill/>
                  </a:rPr>
                  <a:t> </a:t>
                </a:r>
              </a:p>
            </p:txBody>
          </p:sp>
        </mc:Fallback>
      </mc:AlternateContent>
      <p:sp>
        <p:nvSpPr>
          <p:cNvPr id="7"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Repeat this on real data. We now select a sub-sample from all the data. </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Tree>
    <p:extLst>
      <p:ext uri="{BB962C8B-B14F-4D97-AF65-F5344CB8AC3E}">
        <p14:creationId xmlns:p14="http://schemas.microsoft.com/office/powerpoint/2010/main" val="81579749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 </a:t>
            </a:r>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70</a:t>
            </a:fld>
            <a:endParaRPr lang="en-US"/>
          </a:p>
        </p:txBody>
      </p:sp>
      <p:sp>
        <p:nvSpPr>
          <p:cNvPr id="6"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Another sub-sample. </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Tree>
    <p:extLst>
      <p:ext uri="{BB962C8B-B14F-4D97-AF65-F5344CB8AC3E}">
        <p14:creationId xmlns:p14="http://schemas.microsoft.com/office/powerpoint/2010/main" val="186257801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 </a:t>
            </a:r>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71</a:t>
            </a:fld>
            <a:endParaRPr lang="en-US"/>
          </a:p>
        </p:txBody>
      </p:sp>
      <p:sp>
        <p:nvSpPr>
          <p:cNvPr id="6"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Another sub-sample.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Tree>
    <p:extLst>
      <p:ext uri="{BB962C8B-B14F-4D97-AF65-F5344CB8AC3E}">
        <p14:creationId xmlns:p14="http://schemas.microsoft.com/office/powerpoint/2010/main" val="183813615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
        <p:nvSpPr>
          <p:cNvPr id="2" name="Title 1"/>
          <p:cNvSpPr>
            <a:spLocks noGrp="1"/>
          </p:cNvSpPr>
          <p:nvPr>
            <p:ph type="title"/>
          </p:nvPr>
        </p:nvSpPr>
        <p:spPr/>
        <p:txBody>
          <a:bodyPr/>
          <a:lstStyle/>
          <a:p>
            <a:r>
              <a:rPr lang="en-US" dirty="0"/>
              <a:t>Evaluating Significance of Predictors </a:t>
            </a:r>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72</a:t>
            </a:fld>
            <a:endParaRPr lang="en-US"/>
          </a:p>
        </p:txBody>
      </p:sp>
      <p:sp>
        <p:nvSpPr>
          <p:cNvPr id="7"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Another sub-sample. </a:t>
            </a:r>
          </a:p>
        </p:txBody>
      </p:sp>
    </p:spTree>
    <p:extLst>
      <p:ext uri="{BB962C8B-B14F-4D97-AF65-F5344CB8AC3E}">
        <p14:creationId xmlns:p14="http://schemas.microsoft.com/office/powerpoint/2010/main" val="137664979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 </a:t>
            </a:r>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73</a:t>
            </a:fld>
            <a:endParaRPr lang="en-US"/>
          </a:p>
        </p:txBody>
      </p:sp>
      <p:sp>
        <p:nvSpPr>
          <p:cNvPr id="6"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Repeat this for 100 times.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Tree>
    <p:extLst>
      <p:ext uri="{BB962C8B-B14F-4D97-AF65-F5344CB8AC3E}">
        <p14:creationId xmlns:p14="http://schemas.microsoft.com/office/powerpoint/2010/main" val="184487727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9369" y="1965960"/>
            <a:ext cx="6515100" cy="4343400"/>
          </a:xfrm>
          <a:prstGeom prst="rect">
            <a:avLst/>
          </a:prstGeom>
        </p:spPr>
      </p:pic>
      <p:sp>
        <p:nvSpPr>
          <p:cNvPr id="2" name="Title 1"/>
          <p:cNvSpPr>
            <a:spLocks noGrp="1"/>
          </p:cNvSpPr>
          <p:nvPr>
            <p:ph type="title"/>
          </p:nvPr>
        </p:nvSpPr>
        <p:spPr/>
        <p:txBody>
          <a:bodyPr/>
          <a:lstStyle/>
          <a:p>
            <a:r>
              <a:rPr lang="en-US" dirty="0"/>
              <a:t>Evaluating Significance of Predictors </a:t>
            </a:r>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74</a:t>
            </a:fld>
            <a:endParaRPr lang="en-US"/>
          </a:p>
        </p:txBody>
      </p:sp>
      <mc:AlternateContent xmlns:mc="http://schemas.openxmlformats.org/markup-compatibility/2006" xmlns:a14="http://schemas.microsoft.com/office/drawing/2010/main">
        <mc:Choice Requires="a14">
          <p:sp>
            <p:nvSpPr>
              <p:cNvPr id="8"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We can estimate the mean and standard deviation of the estimate </a:t>
                </a:r>
                <a14:m>
                  <m:oMath xmlns:m="http://schemas.openxmlformats.org/officeDocument/2006/math">
                    <m:sSub>
                      <m:sSubPr>
                        <m:ctrlPr>
                          <a:rPr lang="en-US" sz="2400" i="1" smtClean="0">
                            <a:latin typeface="Cambria Math" charset="0"/>
                          </a:rPr>
                        </m:ctrlPr>
                      </m:sSubPr>
                      <m:e>
                        <m:acc>
                          <m:accPr>
                            <m:chr m:val="̂"/>
                            <m:ctrlPr>
                              <a:rPr lang="en-US" sz="2400" i="1" smtClean="0">
                                <a:latin typeface="Cambria Math"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rPr>
                          <m:t>1</m:t>
                        </m:r>
                      </m:sub>
                    </m:sSub>
                  </m:oMath>
                </a14:m>
                <a:endParaRPr lang="en-US" sz="2400" dirty="0"/>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833415" y="983807"/>
                <a:ext cx="10327008" cy="879642"/>
              </a:xfrm>
              <a:prstGeom prst="rect">
                <a:avLst/>
              </a:prstGeom>
              <a:blipFill rotWithShape="0">
                <a:blip r:embed="rId4"/>
                <a:stretch>
                  <a:fillRect l="-945" t="-2759"/>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5168079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2403" y="1963057"/>
            <a:ext cx="6515100" cy="4343400"/>
          </a:xfrm>
          <a:prstGeom prst="rect">
            <a:avLst/>
          </a:prstGeom>
        </p:spPr>
      </p:pic>
      <p:sp>
        <p:nvSpPr>
          <p:cNvPr id="2" name="Title 1"/>
          <p:cNvSpPr>
            <a:spLocks noGrp="1"/>
          </p:cNvSpPr>
          <p:nvPr>
            <p:ph type="title"/>
          </p:nvPr>
        </p:nvSpPr>
        <p:spPr/>
        <p:txBody>
          <a:bodyPr/>
          <a:lstStyle/>
          <a:p>
            <a:r>
              <a:rPr lang="en-US" dirty="0"/>
              <a:t>Evaluating Significance of Predictors </a:t>
            </a:r>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75</a:t>
            </a:fld>
            <a:endParaRPr lang="en-US"/>
          </a:p>
        </p:txBody>
      </p:sp>
      <p:cxnSp>
        <p:nvCxnSpPr>
          <p:cNvPr id="9" name="Straight Arrow Connector 8"/>
          <p:cNvCxnSpPr/>
          <p:nvPr/>
        </p:nvCxnSpPr>
        <p:spPr>
          <a:xfrm>
            <a:off x="5413827" y="2989943"/>
            <a:ext cx="153851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4855027" y="2714171"/>
            <a:ext cx="2692400" cy="725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6969625" y="2805277"/>
            <a:ext cx="583814" cy="369332"/>
          </a:xfrm>
          <a:prstGeom prst="rect">
            <a:avLst/>
          </a:prstGeom>
          <a:noFill/>
        </p:spPr>
        <p:txBody>
          <a:bodyPr wrap="none" rtlCol="0">
            <a:spAutoFit/>
          </a:bodyPr>
          <a:lstStyle/>
          <a:p>
            <a:r>
              <a:rPr lang="en-US" dirty="0"/>
              <a:t>68%</a:t>
            </a:r>
          </a:p>
        </p:txBody>
      </p:sp>
      <p:sp>
        <p:nvSpPr>
          <p:cNvPr id="14" name="TextBox 13"/>
          <p:cNvSpPr txBox="1"/>
          <p:nvPr/>
        </p:nvSpPr>
        <p:spPr>
          <a:xfrm>
            <a:off x="7554787" y="2554383"/>
            <a:ext cx="583814" cy="369332"/>
          </a:xfrm>
          <a:prstGeom prst="rect">
            <a:avLst/>
          </a:prstGeom>
          <a:noFill/>
        </p:spPr>
        <p:txBody>
          <a:bodyPr wrap="none" rtlCol="0">
            <a:spAutoFit/>
          </a:bodyPr>
          <a:lstStyle/>
          <a:p>
            <a:r>
              <a:rPr lang="en-US" dirty="0"/>
              <a:t>95%</a:t>
            </a:r>
          </a:p>
        </p:txBody>
      </p:sp>
      <mc:AlternateContent xmlns:mc="http://schemas.openxmlformats.org/markup-compatibility/2006" xmlns:a14="http://schemas.microsoft.com/office/drawing/2010/main">
        <mc:Choice Requires="a14">
          <p:sp>
            <p:nvSpPr>
              <p:cNvPr id="16"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We can calculate the confidence intervals, which are the ranges of values such that the true value of </a:t>
                </a:r>
                <a14:m>
                  <m:oMath xmlns:m="http://schemas.openxmlformats.org/officeDocument/2006/math">
                    <m:sSub>
                      <m:sSubPr>
                        <m:ctrlPr>
                          <a:rPr lang="en-US" sz="2400" i="1" smtClean="0">
                            <a:latin typeface="Cambria Math" charset="0"/>
                          </a:rPr>
                        </m:ctrlPr>
                      </m:sSubPr>
                      <m:e>
                        <m:r>
                          <a:rPr lang="en-US" sz="2400" i="1" smtClean="0">
                            <a:latin typeface="Cambria Math" charset="0"/>
                            <a:ea typeface="Cambria Math" charset="0"/>
                            <a:cs typeface="Cambria Math" charset="0"/>
                          </a:rPr>
                          <m:t>𝛽</m:t>
                        </m:r>
                      </m:e>
                      <m:sub>
                        <m:r>
                          <a:rPr lang="en-US" sz="2400" b="0" i="1" smtClean="0">
                            <a:latin typeface="Cambria Math" charset="0"/>
                          </a:rPr>
                          <m:t>1</m:t>
                        </m:r>
                      </m:sub>
                    </m:sSub>
                  </m:oMath>
                </a14:m>
                <a:r>
                  <a:rPr lang="en-US" sz="2400" dirty="0"/>
                  <a:t>is contained in this interval with </a:t>
                </a:r>
                <a:r>
                  <a:rPr lang="en-US" sz="2400" i="1" dirty="0"/>
                  <a:t>n</a:t>
                </a:r>
                <a:r>
                  <a:rPr lang="en-US" sz="2400" dirty="0"/>
                  <a:t> percent probability.</a:t>
                </a:r>
              </a:p>
            </p:txBody>
          </p:sp>
        </mc:Choice>
        <mc:Fallback xmlns="">
          <p:sp>
            <p:nvSpPr>
              <p:cNvPr id="16" name="Content Placeholder 2"/>
              <p:cNvSpPr txBox="1">
                <a:spLocks noRot="1" noChangeAspect="1" noMove="1" noResize="1" noEditPoints="1" noAdjustHandles="1" noChangeArrowheads="1" noChangeShapeType="1" noTextEdit="1"/>
              </p:cNvSpPr>
              <p:nvPr/>
            </p:nvSpPr>
            <p:spPr>
              <a:xfrm>
                <a:off x="833415" y="983807"/>
                <a:ext cx="10327008" cy="879642"/>
              </a:xfrm>
              <a:prstGeom prst="rect">
                <a:avLst/>
              </a:prstGeom>
              <a:blipFill rotWithShape="0">
                <a:blip r:embed="rId3"/>
                <a:stretch>
                  <a:fillRect l="-945" t="-5517" b="-5034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814198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8929" y="2173228"/>
            <a:ext cx="11672033" cy="3108960"/>
            <a:chOff x="72751" y="1302462"/>
            <a:chExt cx="11672033" cy="310896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9467" t="2516" r="8537" b="1679"/>
            <a:stretch/>
          </p:blipFill>
          <p:spPr>
            <a:xfrm>
              <a:off x="72751" y="1302462"/>
              <a:ext cx="3749039" cy="3108960"/>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10394" t="5401" r="7086" b="2127"/>
            <a:stretch/>
          </p:blipFill>
          <p:spPr>
            <a:xfrm>
              <a:off x="7778870" y="1371600"/>
              <a:ext cx="3965914" cy="2962656"/>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8163" t="2549" r="7304" b="1736"/>
            <a:stretch/>
          </p:blipFill>
          <p:spPr>
            <a:xfrm>
              <a:off x="3785841" y="1324764"/>
              <a:ext cx="4058174" cy="3063240"/>
            </a:xfrm>
            <a:prstGeom prst="rect">
              <a:avLst/>
            </a:prstGeom>
          </p:spPr>
        </p:pic>
      </p:grpSp>
      <p:sp>
        <p:nvSpPr>
          <p:cNvPr id="3" name="Slide Number Placeholder 2"/>
          <p:cNvSpPr>
            <a:spLocks noGrp="1"/>
          </p:cNvSpPr>
          <p:nvPr>
            <p:ph type="sldNum" sz="quarter" idx="12"/>
          </p:nvPr>
        </p:nvSpPr>
        <p:spPr/>
        <p:txBody>
          <a:bodyPr/>
          <a:lstStyle/>
          <a:p>
            <a:fld id="{81B7CCDB-6D39-0547-B7B3-C80E39D6513A}" type="slidenum">
              <a:rPr lang="en-US" smtClean="0"/>
              <a:t>76</a:t>
            </a:fld>
            <a:endParaRPr lang="en-US"/>
          </a:p>
        </p:txBody>
      </p:sp>
      <p:sp>
        <p:nvSpPr>
          <p:cNvPr id="13" name="Content Placeholder 2"/>
          <p:cNvSpPr txBox="1">
            <a:spLocks/>
          </p:cNvSpPr>
          <p:nvPr/>
        </p:nvSpPr>
        <p:spPr>
          <a:xfrm>
            <a:off x="737602" y="482002"/>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Now we can answer the question, “how significant are the predictors?” Here we show the same analysis for all three predictors. </a:t>
            </a:r>
          </a:p>
          <a:p>
            <a:r>
              <a:rPr lang="en-US" sz="2400" b="1" dirty="0"/>
              <a:t>Question</a:t>
            </a:r>
            <a:r>
              <a:rPr lang="en-US" sz="2400" dirty="0"/>
              <a:t>: Which ones are important? </a:t>
            </a:r>
          </a:p>
        </p:txBody>
      </p:sp>
    </p:spTree>
    <p:extLst>
      <p:ext uri="{BB962C8B-B14F-4D97-AF65-F5344CB8AC3E}">
        <p14:creationId xmlns:p14="http://schemas.microsoft.com/office/powerpoint/2010/main" val="105169533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25476" y="2274982"/>
            <a:ext cx="11545299" cy="2984904"/>
            <a:chOff x="125476" y="2787942"/>
            <a:chExt cx="11545299" cy="2984904"/>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0558" t="3453" r="7775" b="1546"/>
            <a:stretch/>
          </p:blipFill>
          <p:spPr>
            <a:xfrm>
              <a:off x="7897672" y="2787942"/>
              <a:ext cx="3773103" cy="292608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8291" t="4489" r="7399" b="1393"/>
            <a:stretch/>
          </p:blipFill>
          <p:spPr>
            <a:xfrm>
              <a:off x="3902625" y="2787942"/>
              <a:ext cx="3995047" cy="2973058"/>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11111" t="5000" r="8887" b="1250"/>
            <a:stretch/>
          </p:blipFill>
          <p:spPr>
            <a:xfrm>
              <a:off x="125476" y="2787942"/>
              <a:ext cx="3820677" cy="2984904"/>
            </a:xfrm>
            <a:prstGeom prst="rect">
              <a:avLst/>
            </a:prstGeom>
          </p:spPr>
        </p:pic>
      </p:grpSp>
      <p:sp>
        <p:nvSpPr>
          <p:cNvPr id="3" name="Slide Number Placeholder 2"/>
          <p:cNvSpPr>
            <a:spLocks noGrp="1"/>
          </p:cNvSpPr>
          <p:nvPr>
            <p:ph type="sldNum" sz="quarter" idx="12"/>
          </p:nvPr>
        </p:nvSpPr>
        <p:spPr/>
        <p:txBody>
          <a:bodyPr/>
          <a:lstStyle/>
          <a:p>
            <a:fld id="{81B7CCDB-6D39-0547-B7B3-C80E39D6513A}" type="slidenum">
              <a:rPr lang="en-US" smtClean="0"/>
              <a:t>77</a:t>
            </a:fld>
            <a:endParaRPr lang="en-US"/>
          </a:p>
        </p:txBody>
      </p:sp>
      <p:sp>
        <p:nvSpPr>
          <p:cNvPr id="18" name="Content Placeholder 2"/>
          <p:cNvSpPr txBox="1">
            <a:spLocks/>
          </p:cNvSpPr>
          <p:nvPr/>
        </p:nvSpPr>
        <p:spPr>
          <a:xfrm>
            <a:off x="632693" y="390523"/>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We examine how consistent the estimated values of the coefficients are with zero. Looking at the area under the curve below zero. </a:t>
            </a:r>
          </a:p>
          <a:p>
            <a:r>
              <a:rPr lang="en-US" sz="2400" dirty="0"/>
              <a:t>This is called hypothesis testing which we will visit again later next lecture.</a:t>
            </a:r>
          </a:p>
        </p:txBody>
      </p:sp>
    </p:spTree>
    <p:extLst>
      <p:ext uri="{BB962C8B-B14F-4D97-AF65-F5344CB8AC3E}">
        <p14:creationId xmlns:p14="http://schemas.microsoft.com/office/powerpoint/2010/main" val="48794230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pPr>
                  <a:spcAft>
                    <a:spcPts val="600"/>
                  </a:spcAft>
                </a:pPr>
                <a:r>
                  <a:rPr lang="en-US" sz="2400" dirty="0" smtClean="0">
                    <a:latin typeface="Karla" charset="0"/>
                    <a:ea typeface="Karla" charset="0"/>
                    <a:cs typeface="Karla" charset="0"/>
                  </a:rPr>
                  <a:t>However, three things </a:t>
                </a:r>
                <a:r>
                  <a:rPr lang="en-US" sz="2400" dirty="0">
                    <a:latin typeface="Karla" charset="0"/>
                    <a:ea typeface="Karla" charset="0"/>
                    <a:cs typeface="Karla" charset="0"/>
                  </a:rPr>
                  <a:t>happen: </a:t>
                </a:r>
              </a:p>
              <a:p>
                <a:pPr marL="514350" indent="-514350">
                  <a:spcAft>
                    <a:spcPts val="600"/>
                  </a:spcAft>
                  <a:buFont typeface="Arial" charset="0"/>
                  <a:buChar char="•"/>
                </a:pPr>
                <a:r>
                  <a:rPr lang="en-US" sz="2400" dirty="0">
                    <a:latin typeface="Karla" charset="0"/>
                    <a:ea typeface="Karla" charset="0"/>
                    <a:cs typeface="Karla" charset="0"/>
                  </a:rPr>
                  <a:t>we do not know the exact form of </a:t>
                </a:r>
                <a14:m>
                  <m:oMath xmlns:m="http://schemas.openxmlformats.org/officeDocument/2006/math">
                    <m:r>
                      <a:rPr lang="en-US" sz="2400" i="1">
                        <a:latin typeface="Cambria Math" charset="0"/>
                        <a:ea typeface="Karla" charset="0"/>
                        <a:cs typeface="Karla" charset="0"/>
                      </a:rPr>
                      <m:t>𝑓</m:t>
                    </m:r>
                    <m:d>
                      <m:dPr>
                        <m:ctrlPr>
                          <a:rPr lang="en-US" sz="2400" i="1">
                            <a:latin typeface="Cambria Math" charset="0"/>
                            <a:ea typeface="Karla" charset="0"/>
                            <a:cs typeface="Karla" charset="0"/>
                          </a:rPr>
                        </m:ctrlPr>
                      </m:dPr>
                      <m:e>
                        <m:r>
                          <a:rPr lang="en-US" sz="2400" i="1">
                            <a:latin typeface="Cambria Math" charset="0"/>
                            <a:ea typeface="Karla" charset="0"/>
                            <a:cs typeface="Karla" charset="0"/>
                          </a:rPr>
                          <m:t>𝑥</m:t>
                        </m:r>
                      </m:e>
                    </m:d>
                  </m:oMath>
                </a14:m>
                <a:endParaRPr lang="en-US" sz="2400" dirty="0">
                  <a:latin typeface="Karla" charset="0"/>
                  <a:ea typeface="Karla" charset="0"/>
                  <a:cs typeface="Karla" charset="0"/>
                </a:endParaRPr>
              </a:p>
              <a:p>
                <a:pPr marL="514350" indent="-514350">
                  <a:spcAft>
                    <a:spcPts val="600"/>
                  </a:spcAft>
                  <a:buFont typeface="Arial" charset="0"/>
                  <a:buChar char="•"/>
                </a:pPr>
                <a14:m>
                  <m:oMath xmlns:m="http://schemas.openxmlformats.org/officeDocument/2006/math">
                    <m:r>
                      <a:rPr lang="en-US" sz="2400">
                        <a:latin typeface="Cambria Math" charset="0"/>
                        <a:ea typeface="Karla" charset="0"/>
                        <a:cs typeface="Karla" charset="0"/>
                      </a:rPr>
                      <m:t>𝜺</m:t>
                    </m:r>
                  </m:oMath>
                </a14:m>
                <a:r>
                  <a:rPr lang="en-US" sz="2400" dirty="0">
                    <a:latin typeface="Karla" charset="0"/>
                    <a:ea typeface="Karla" charset="0"/>
                    <a:cs typeface="Karla" charset="0"/>
                  </a:rPr>
                  <a:t> is always there </a:t>
                </a:r>
              </a:p>
              <a:p>
                <a:pPr marL="514350" indent="-514350">
                  <a:spcAft>
                    <a:spcPts val="600"/>
                  </a:spcAft>
                  <a:buFont typeface="Arial" charset="0"/>
                  <a:buChar char="•"/>
                </a:pPr>
                <a:r>
                  <a:rPr lang="en-US" sz="2400" dirty="0">
                    <a:latin typeface="Karla" charset="0"/>
                    <a:ea typeface="Karla" charset="0"/>
                    <a:cs typeface="Karla" charset="0"/>
                  </a:rPr>
                  <a:t>Sample size</a:t>
                </a:r>
              </a:p>
              <a:p>
                <a:pPr>
                  <a:spcAft>
                    <a:spcPts val="600"/>
                  </a:spcAft>
                </a:pPr>
                <a:endParaRPr lang="en-US" sz="2400" b="1" dirty="0" smtClean="0">
                  <a:latin typeface="Karla" charset="0"/>
                  <a:ea typeface="Karla" charset="0"/>
                  <a:cs typeface="Karla" charset="0"/>
                </a:endParaRPr>
              </a:p>
              <a:p>
                <a:pPr>
                  <a:spcAft>
                    <a:spcPts val="600"/>
                  </a:spcAft>
                </a:pPr>
                <a:r>
                  <a:rPr lang="en-US" sz="2400" b="1" dirty="0" smtClean="0">
                    <a:latin typeface="Karla" charset="0"/>
                    <a:ea typeface="Karla" charset="0"/>
                    <a:cs typeface="Karla" charset="0"/>
                  </a:rPr>
                  <a:t>We now address sample size</a:t>
                </a:r>
                <a:endParaRPr lang="en-US" sz="2400" b="1" dirty="0">
                  <a:latin typeface="Karla" charset="0"/>
                  <a:ea typeface="Karla" charset="0"/>
                  <a:cs typeface="Karla" charset="0"/>
                </a:endParaRPr>
              </a:p>
              <a:p>
                <a:pPr>
                  <a:spcAft>
                    <a:spcPts val="600"/>
                  </a:spcAft>
                </a:pPr>
                <a:r>
                  <a:rPr lang="en-US" sz="2400" dirty="0" smtClean="0"/>
                  <a:t>As we saw in Lecture 1b, sample estimates are approximation to population means </a:t>
                </a:r>
                <a:r>
                  <a:rPr lang="mr-IN" sz="2400" dirty="0" smtClean="0"/>
                  <a:t>…</a:t>
                </a:r>
                <a:r>
                  <a:rPr lang="en-US" sz="2400" dirty="0" smtClean="0"/>
                  <a:t> blah </a:t>
                </a:r>
                <a:r>
                  <a:rPr lang="en-US" sz="2400" dirty="0" err="1" smtClean="0"/>
                  <a:t>balh</a:t>
                </a:r>
                <a:r>
                  <a:rPr lang="en-US" sz="2400" dirty="0" smtClean="0"/>
                  <a:t> </a:t>
                </a:r>
              </a:p>
              <a:p>
                <a:pPr>
                  <a:spcAft>
                    <a:spcPts val="600"/>
                  </a:spcAft>
                </a:pPr>
                <a:r>
                  <a:rPr lang="en-US" sz="2400" dirty="0" smtClean="0"/>
                  <a:t>Let’s think how this affects our estimate of predictors and how this affects are conclusions on the significance of the predictors.</a:t>
                </a:r>
                <a:endParaRPr lang="en-US" sz="2400" dirty="0"/>
              </a:p>
              <a:p>
                <a:pPr marL="514350" indent="-514350">
                  <a:spcAft>
                    <a:spcPts val="600"/>
                  </a:spcAft>
                  <a:buFont typeface="Arial" charset="0"/>
                  <a:buChar char="•"/>
                </a:pPr>
                <a:endParaRPr lang="en-US" sz="2400" dirty="0">
                  <a:latin typeface="Karla" charset="0"/>
                  <a:ea typeface="Karla" charset="0"/>
                  <a:cs typeface="Karla" charset="0"/>
                </a:endParaRP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rotWithShape="0">
                <a:blip r:embed="rId3"/>
                <a:stretch>
                  <a:fillRect l="-945" t="-2305" b="-1334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78</a:t>
            </a:fld>
            <a:endParaRPr lang="en-US"/>
          </a:p>
        </p:txBody>
      </p:sp>
      <p:sp>
        <p:nvSpPr>
          <p:cNvPr id="7" name="Rectangle 6"/>
          <p:cNvSpPr/>
          <p:nvPr/>
        </p:nvSpPr>
        <p:spPr>
          <a:xfrm>
            <a:off x="3916644" y="1489220"/>
            <a:ext cx="4653614" cy="369332"/>
          </a:xfrm>
          <a:prstGeom prst="rect">
            <a:avLst/>
          </a:prstGeom>
        </p:spPr>
        <p:txBody>
          <a:bodyPr wrap="square">
            <a:spAutoFit/>
          </a:bodyPr>
          <a:lstStyle/>
          <a:p>
            <a:endParaRPr lang="en-US" b="1" dirty="0">
              <a:solidFill>
                <a:srgbClr val="FF0000"/>
              </a:solidFill>
            </a:endParaRPr>
          </a:p>
        </p:txBody>
      </p:sp>
    </p:spTree>
    <p:extLst>
      <p:ext uri="{BB962C8B-B14F-4D97-AF65-F5344CB8AC3E}">
        <p14:creationId xmlns:p14="http://schemas.microsoft.com/office/powerpoint/2010/main" val="671700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12756206"/>
              </p:ext>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 xmlns:a16="http://schemas.microsoft.com/office/drawing/2014/main" val="20000"/>
                    </a:ext>
                  </a:extLst>
                </a:gridCol>
                <a:gridCol w="1442267">
                  <a:extLst>
                    <a:ext uri="{9D8B030D-6E8A-4147-A177-3AD203B41FA5}">
                      <a16:colId xmlns="" xmlns:a16="http://schemas.microsoft.com/office/drawing/2014/main" val="20001"/>
                    </a:ext>
                  </a:extLst>
                </a:gridCol>
                <a:gridCol w="1916345">
                  <a:extLst>
                    <a:ext uri="{9D8B030D-6E8A-4147-A177-3AD203B41FA5}">
                      <a16:colId xmlns="" xmlns:a16="http://schemas.microsoft.com/office/drawing/2014/main" val="20002"/>
                    </a:ext>
                  </a:extLst>
                </a:gridCol>
                <a:gridCol w="968189">
                  <a:extLst>
                    <a:ext uri="{9D8B030D-6E8A-4147-A177-3AD203B41FA5}">
                      <a16:colId xmlns="" xmlns:a16="http://schemas.microsoft.com/office/drawing/2014/main"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 xmlns:a16="http://schemas.microsoft.com/office/drawing/2014/main" val="10000"/>
                  </a:ext>
                </a:extLst>
              </a:tr>
              <a:tr h="300000">
                <a:tc>
                  <a:txBody>
                    <a:bodyPr/>
                    <a:lstStyle/>
                    <a:p>
                      <a:r>
                        <a:rPr dirty="0"/>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 xmlns:a16="http://schemas.microsoft.com/office/drawing/2014/main"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 xmlns:a16="http://schemas.microsoft.com/office/drawing/2014/main"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 xmlns:a16="http://schemas.microsoft.com/office/drawing/2014/main"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 xmlns:a16="http://schemas.microsoft.com/office/drawing/2014/main"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7</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r>
              <a:rPr lang="en-US" b="1" i="1" dirty="0">
                <a:latin typeface="Karla" charset="0"/>
                <a:ea typeface="Karla" charset="0"/>
                <a:cs typeface="Karla" charset="0"/>
              </a:rPr>
              <a:t>Y</a:t>
            </a: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720969" y="1340843"/>
            <a:ext cx="2313901" cy="1470212"/>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216520" y="1433208"/>
            <a:ext cx="1322798" cy="1477328"/>
          </a:xfrm>
          <a:prstGeom prst="rect">
            <a:avLst/>
          </a:prstGeom>
          <a:noFill/>
        </p:spPr>
        <p:txBody>
          <a:bodyPr wrap="none" rtlCol="0">
            <a:spAutoFit/>
          </a:bodyPr>
          <a:lstStyle/>
          <a:p>
            <a:pPr algn="ctr"/>
            <a:r>
              <a:rPr lang="en-US" b="1" i="1" dirty="0">
                <a:latin typeface="Karla" charset="0"/>
                <a:ea typeface="Karla" charset="0"/>
                <a:cs typeface="Karla" charset="0"/>
              </a:rPr>
              <a:t>X</a:t>
            </a: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p:spTree>
    <p:extLst>
      <p:ext uri="{BB962C8B-B14F-4D97-AF65-F5344CB8AC3E}">
        <p14:creationId xmlns:p14="http://schemas.microsoft.com/office/powerpoint/2010/main" val="9052944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Estimate Uncertainty for Coefficients</a:t>
            </a:r>
            <a:endParaRPr lang="en-US" dirty="0"/>
          </a:p>
        </p:txBody>
      </p:sp>
      <p:sp>
        <p:nvSpPr>
          <p:cNvPr id="3" name="Content Placeholder 2"/>
          <p:cNvSpPr>
            <a:spLocks noGrp="1"/>
          </p:cNvSpPr>
          <p:nvPr>
            <p:ph idx="1"/>
          </p:nvPr>
        </p:nvSpPr>
        <p:spPr/>
        <p:txBody>
          <a:bodyPr/>
          <a:lstStyle/>
          <a:p>
            <a:r>
              <a:rPr lang="en-US" dirty="0" smtClean="0"/>
              <a:t>Once we have the distribution, </a:t>
            </a:r>
          </a:p>
          <a:p>
            <a:endParaRPr lang="en-US" dirty="0" smtClean="0"/>
          </a:p>
          <a:p>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9467" t="2516" r="8537" b="1679"/>
          <a:stretch/>
        </p:blipFill>
        <p:spPr>
          <a:xfrm>
            <a:off x="257371" y="2008301"/>
            <a:ext cx="5030888" cy="4171957"/>
          </a:xfrm>
          <a:prstGeom prst="rect">
            <a:avLst/>
          </a:prstGeom>
        </p:spPr>
      </p:pic>
    </p:spTree>
    <p:extLst>
      <p:ext uri="{BB962C8B-B14F-4D97-AF65-F5344CB8AC3E}">
        <p14:creationId xmlns:p14="http://schemas.microsoft.com/office/powerpoint/2010/main" val="20381893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Estimate Uncertainty for Coefficients</a:t>
            </a:r>
            <a:endParaRPr lang="en-US" dirty="0"/>
          </a:p>
        </p:txBody>
      </p:sp>
      <p:sp>
        <p:nvSpPr>
          <p:cNvPr id="3" name="Content Placeholder 2"/>
          <p:cNvSpPr>
            <a:spLocks noGrp="1"/>
          </p:cNvSpPr>
          <p:nvPr>
            <p:ph idx="1"/>
          </p:nvPr>
        </p:nvSpPr>
        <p:spPr/>
        <p:txBody>
          <a:bodyPr/>
          <a:lstStyle/>
          <a:p>
            <a:r>
              <a:rPr lang="en-US" dirty="0" smtClean="0"/>
              <a:t>Once we have the distribution, </a:t>
            </a:r>
            <a:r>
              <a:rPr lang="en-US" dirty="0"/>
              <a:t>we can calculate the mean and variance. </a:t>
            </a:r>
            <a:endParaRPr lang="en-US" dirty="0" smtClean="0"/>
          </a:p>
          <a:p>
            <a:endParaRPr lang="en-US" dirty="0" smtClean="0"/>
          </a:p>
          <a:p>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9467" t="2516" r="8537" b="1679"/>
          <a:stretch/>
        </p:blipFill>
        <p:spPr>
          <a:xfrm>
            <a:off x="257371" y="2008301"/>
            <a:ext cx="5030888" cy="4171957"/>
          </a:xfrm>
          <a:prstGeom prst="rect">
            <a:avLst/>
          </a:prstGeom>
        </p:spPr>
      </p:pic>
      <p:grpSp>
        <p:nvGrpSpPr>
          <p:cNvPr id="9" name="Group 8"/>
          <p:cNvGrpSpPr/>
          <p:nvPr/>
        </p:nvGrpSpPr>
        <p:grpSpPr>
          <a:xfrm>
            <a:off x="5322549" y="1909872"/>
            <a:ext cx="6841243" cy="4368814"/>
            <a:chOff x="5322549" y="1909872"/>
            <a:chExt cx="6841243" cy="4368814"/>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0571" y="1909872"/>
              <a:ext cx="6553221" cy="4368814"/>
            </a:xfrm>
            <a:prstGeom prst="rect">
              <a:avLst/>
            </a:prstGeom>
          </p:spPr>
        </p:pic>
        <p:sp>
          <p:nvSpPr>
            <p:cNvPr id="8" name="Right Arrow 7"/>
            <p:cNvSpPr/>
            <p:nvPr/>
          </p:nvSpPr>
          <p:spPr>
            <a:xfrm>
              <a:off x="5322549" y="3737610"/>
              <a:ext cx="576044" cy="457200"/>
            </a:xfrm>
            <a:prstGeom prst="rightArrow">
              <a:avLst/>
            </a:prstGeom>
            <a:solidFill>
              <a:schemeClr val="tx1">
                <a:lumMod val="75000"/>
                <a:lumOff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TextBox 9"/>
          <p:cNvSpPr txBox="1"/>
          <p:nvPr/>
        </p:nvSpPr>
        <p:spPr>
          <a:xfrm>
            <a:off x="7475220" y="396621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4840677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Estimate Uncertainty for Coefficients</a:t>
            </a:r>
            <a:endParaRPr lang="en-US" dirty="0"/>
          </a:p>
        </p:txBody>
      </p:sp>
      <p:sp>
        <p:nvSpPr>
          <p:cNvPr id="10" name="Content Placeholder 2"/>
          <p:cNvSpPr>
            <a:spLocks noGrp="1"/>
          </p:cNvSpPr>
          <p:nvPr>
            <p:ph idx="1"/>
          </p:nvPr>
        </p:nvSpPr>
        <p:spPr>
          <a:xfrm>
            <a:off x="833414" y="1177758"/>
            <a:ext cx="10836615" cy="2111143"/>
          </a:xfrm>
        </p:spPr>
        <p:txBody>
          <a:bodyPr/>
          <a:lstStyle/>
          <a:p>
            <a:r>
              <a:rPr lang="en-US" dirty="0" smtClean="0"/>
              <a:t>And then we calculate the confidence intervals and the importance of the predictors. </a:t>
            </a:r>
          </a:p>
          <a:p>
            <a:endParaRPr lang="en-US" dirty="0" smtClean="0"/>
          </a:p>
          <a:p>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513" y="2037965"/>
            <a:ext cx="5450649" cy="3633766"/>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10558" t="3453" r="7775" b="1546"/>
          <a:stretch/>
        </p:blipFill>
        <p:spPr>
          <a:xfrm>
            <a:off x="6663690" y="2310041"/>
            <a:ext cx="4334811" cy="3361690"/>
          </a:xfrm>
          <a:prstGeom prst="rect">
            <a:avLst/>
          </a:prstGeom>
        </p:spPr>
      </p:pic>
    </p:spTree>
    <p:extLst>
      <p:ext uri="{BB962C8B-B14F-4D97-AF65-F5344CB8AC3E}">
        <p14:creationId xmlns:p14="http://schemas.microsoft.com/office/powerpoint/2010/main" val="163221208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size</a:t>
            </a:r>
            <a:endParaRPr lang="en-US" dirty="0"/>
          </a:p>
        </p:txBody>
      </p:sp>
      <p:sp>
        <p:nvSpPr>
          <p:cNvPr id="3" name="Content Placeholder 2"/>
          <p:cNvSpPr>
            <a:spLocks noGrp="1"/>
          </p:cNvSpPr>
          <p:nvPr>
            <p:ph idx="1"/>
          </p:nvPr>
        </p:nvSpPr>
        <p:spPr/>
        <p:txBody>
          <a:bodyPr/>
          <a:lstStyle/>
          <a:p>
            <a:pPr>
              <a:spcAft>
                <a:spcPts val="500"/>
              </a:spcAft>
            </a:pPr>
            <a:r>
              <a:rPr lang="en-US" dirty="0" smtClean="0"/>
              <a:t>Let’s re-examine this more carefully. </a:t>
            </a:r>
          </a:p>
          <a:p>
            <a:pPr>
              <a:spcAft>
                <a:spcPts val="500"/>
              </a:spcAft>
            </a:pPr>
            <a:endParaRPr lang="en-US" dirty="0"/>
          </a:p>
          <a:p>
            <a:pPr>
              <a:spcAft>
                <a:spcPts val="500"/>
              </a:spcAft>
            </a:pPr>
            <a:r>
              <a:rPr lang="en-US" dirty="0" smtClean="0"/>
              <a:t> </a:t>
            </a:r>
          </a:p>
          <a:p>
            <a:pPr>
              <a:spcAft>
                <a:spcPts val="500"/>
              </a:spcAft>
            </a:pPr>
            <a:endParaRPr lang="en-US" dirty="0"/>
          </a:p>
          <a:p>
            <a:pPr>
              <a:spcAft>
                <a:spcPts val="500"/>
              </a:spcAft>
            </a:pPr>
            <a:endParaRPr lang="en-US" dirty="0"/>
          </a:p>
        </p:txBody>
      </p:sp>
    </p:spTree>
    <p:extLst>
      <p:ext uri="{BB962C8B-B14F-4D97-AF65-F5344CB8AC3E}">
        <p14:creationId xmlns:p14="http://schemas.microsoft.com/office/powerpoint/2010/main" val="63247304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size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Let’s re-examine this more carefully. </a:t>
                </a:r>
              </a:p>
              <a:p>
                <a:endParaRPr lang="en-US" dirty="0"/>
              </a:p>
              <a:p>
                <a:r>
                  <a:rPr lang="en-US" dirty="0" smtClean="0"/>
                  <a:t>In statistics, any estimate value is subject to sample size: </a:t>
                </a:r>
              </a:p>
              <a:p>
                <a:endParaRPr lang="en-US" dirty="0"/>
              </a:p>
              <a:p>
                <a:endParaRPr lang="en-US" dirty="0" smtClean="0"/>
              </a:p>
              <a:p>
                <a:r>
                  <a:rPr lang="en-US" dirty="0" smtClean="0"/>
                  <a:t>The estimated value, is called the </a:t>
                </a:r>
                <a:r>
                  <a:rPr lang="en-US" b="1" dirty="0" smtClean="0"/>
                  <a:t>sample mean</a:t>
                </a:r>
              </a:p>
              <a:p>
                <a:endParaRPr lang="en-US" b="1" dirty="0"/>
              </a:p>
              <a:p>
                <a:endParaRPr lang="en-US" b="1" dirty="0" smtClean="0"/>
              </a:p>
              <a:p>
                <a:r>
                  <a:rPr lang="en-US" dirty="0" smtClean="0">
                    <a:latin typeface="Karla" charset="0"/>
                    <a:ea typeface="Karla" charset="0"/>
                    <a:cs typeface="Karla" charset="0"/>
                  </a:rPr>
                  <a:t>Whereas  </a:t>
                </a:r>
                <a14:m>
                  <m:oMath xmlns:m="http://schemas.openxmlformats.org/officeDocument/2006/math">
                    <m:r>
                      <a:rPr lang="en-US" b="0" i="1" smtClean="0">
                        <a:latin typeface="Cambria Math" charset="0"/>
                        <a:ea typeface="Karla" charset="0"/>
                        <a:cs typeface="Karla" charset="0"/>
                      </a:rPr>
                      <m:t>𝐸</m:t>
                    </m:r>
                    <m:r>
                      <a:rPr lang="en-US" b="0" i="1" smtClean="0">
                        <a:latin typeface="Cambria Math" charset="0"/>
                        <a:ea typeface="Karla" charset="0"/>
                        <a:cs typeface="Karla" charset="0"/>
                      </a:rPr>
                      <m:t>[</m:t>
                    </m:r>
                    <m:r>
                      <a:rPr lang="en-US" b="0" i="1" smtClean="0">
                        <a:latin typeface="Cambria Math" charset="0"/>
                        <a:ea typeface="Karla" charset="0"/>
                        <a:cs typeface="Karla" charset="0"/>
                      </a:rPr>
                      <m:t>𝑥</m:t>
                    </m:r>
                    <m:r>
                      <a:rPr lang="en-US" b="0" i="1" smtClean="0">
                        <a:latin typeface="Cambria Math" charset="0"/>
                        <a:ea typeface="Karla" charset="0"/>
                        <a:cs typeface="Karla" charset="0"/>
                      </a:rPr>
                      <m:t>]</m:t>
                    </m:r>
                  </m:oMath>
                </a14:m>
                <a:r>
                  <a:rPr lang="en-US" dirty="0" smtClean="0">
                    <a:latin typeface="Karla" charset="0"/>
                    <a:ea typeface="Karla" charset="0"/>
                    <a:cs typeface="Karla" charset="0"/>
                  </a:rPr>
                  <a:t> is called the</a:t>
                </a:r>
                <a:r>
                  <a:rPr lang="en-US" b="1" dirty="0" smtClean="0"/>
                  <a:t> population mean</a:t>
                </a:r>
              </a:p>
              <a:p>
                <a:r>
                  <a:rPr lang="en-US" dirty="0"/>
                  <a:t> </a:t>
                </a:r>
                <a:endParaRPr lang="en-US" dirty="0" smtClean="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40" t="-2882" b="-126225"/>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4465320" y="2702673"/>
            <a:ext cx="3261360" cy="1005840"/>
          </a:xfrm>
          <a:prstGeom prst="rect">
            <a:avLst/>
          </a:prstGeom>
        </p:spPr>
      </p:pic>
      <p:pic>
        <p:nvPicPr>
          <p:cNvPr id="5" name="Picture 4"/>
          <p:cNvPicPr>
            <a:picLocks noChangeAspect="1"/>
          </p:cNvPicPr>
          <p:nvPr/>
        </p:nvPicPr>
        <p:blipFill>
          <a:blip r:embed="rId5"/>
          <a:stretch>
            <a:fillRect/>
          </a:stretch>
        </p:blipFill>
        <p:spPr>
          <a:xfrm>
            <a:off x="4678680" y="4194810"/>
            <a:ext cx="2834640" cy="1005840"/>
          </a:xfrm>
          <a:prstGeom prst="rect">
            <a:avLst/>
          </a:prstGeom>
        </p:spPr>
      </p:pic>
    </p:spTree>
    <p:extLst>
      <p:ext uri="{BB962C8B-B14F-4D97-AF65-F5344CB8AC3E}">
        <p14:creationId xmlns:p14="http://schemas.microsoft.com/office/powerpoint/2010/main" val="85786227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556591" y="216531"/>
          <a:ext cx="7200000" cy="6400800"/>
        </p:xfrm>
        <a:graphic>
          <a:graphicData uri="http://schemas.openxmlformats.org/drawingml/2006/table">
            <a:tbl>
              <a:tblPr firstRow="1" bandRow="1">
                <a:tableStyleId>{616DA210-FB5B-4158-B5E0-FEB733F419BA}</a:tableStyleId>
              </a:tblPr>
              <a:tblGrid>
                <a:gridCol w="3600000"/>
                <a:gridCol w="3600000"/>
              </a:tblGrid>
              <a:tr h="221027">
                <a:tc>
                  <a:txBody>
                    <a:bodyPr/>
                    <a:lstStyle/>
                    <a:p>
                      <a:r>
                        <a:rPr sz="1400"/>
                        <a:t>TV</a:t>
                      </a:r>
                    </a:p>
                  </a:txBody>
                  <a:tcPr/>
                </a:tc>
                <a:tc>
                  <a:txBody>
                    <a:bodyPr/>
                    <a:lstStyle/>
                    <a:p>
                      <a:r>
                        <a:rPr sz="1400"/>
                        <a:t>sales</a:t>
                      </a:r>
                    </a:p>
                  </a:txBody>
                  <a:tcPr/>
                </a:tc>
              </a:tr>
              <a:tr h="0">
                <a:tc>
                  <a:txBody>
                    <a:bodyPr/>
                    <a:lstStyle/>
                    <a:p>
                      <a:r>
                        <a:rPr sz="1400"/>
                        <a:t>230.1</a:t>
                      </a:r>
                    </a:p>
                  </a:txBody>
                  <a:tcPr/>
                </a:tc>
                <a:tc>
                  <a:txBody>
                    <a:bodyPr/>
                    <a:lstStyle/>
                    <a:p>
                      <a:r>
                        <a:rPr sz="1400"/>
                        <a:t>22.1</a:t>
                      </a:r>
                    </a:p>
                  </a:txBody>
                  <a:tcPr/>
                </a:tc>
              </a:tr>
              <a:tr h="0">
                <a:tc>
                  <a:txBody>
                    <a:bodyPr/>
                    <a:lstStyle/>
                    <a:p>
                      <a:r>
                        <a:rPr sz="1400"/>
                        <a:t>44.5</a:t>
                      </a:r>
                    </a:p>
                  </a:txBody>
                  <a:tcPr/>
                </a:tc>
                <a:tc>
                  <a:txBody>
                    <a:bodyPr/>
                    <a:lstStyle/>
                    <a:p>
                      <a:r>
                        <a:rPr sz="1400" dirty="0"/>
                        <a:t>10.4</a:t>
                      </a:r>
                    </a:p>
                  </a:txBody>
                  <a:tcPr/>
                </a:tc>
              </a:tr>
              <a:tr h="0">
                <a:tc>
                  <a:txBody>
                    <a:bodyPr/>
                    <a:lstStyle/>
                    <a:p>
                      <a:r>
                        <a:rPr sz="1400"/>
                        <a:t>17.2</a:t>
                      </a:r>
                    </a:p>
                  </a:txBody>
                  <a:tcPr/>
                </a:tc>
                <a:tc>
                  <a:txBody>
                    <a:bodyPr/>
                    <a:lstStyle/>
                    <a:p>
                      <a:r>
                        <a:rPr sz="1400"/>
                        <a:t>9.3</a:t>
                      </a:r>
                    </a:p>
                  </a:txBody>
                  <a:tcPr/>
                </a:tc>
              </a:tr>
              <a:tr h="0">
                <a:tc>
                  <a:txBody>
                    <a:bodyPr/>
                    <a:lstStyle/>
                    <a:p>
                      <a:r>
                        <a:rPr sz="1400" dirty="0"/>
                        <a:t>151.5</a:t>
                      </a:r>
                    </a:p>
                  </a:txBody>
                  <a:tcPr/>
                </a:tc>
                <a:tc>
                  <a:txBody>
                    <a:bodyPr/>
                    <a:lstStyle/>
                    <a:p>
                      <a:r>
                        <a:rPr sz="1400"/>
                        <a:t>18.5</a:t>
                      </a:r>
                    </a:p>
                  </a:txBody>
                  <a:tcPr/>
                </a:tc>
              </a:tr>
              <a:tr h="0">
                <a:tc>
                  <a:txBody>
                    <a:bodyPr/>
                    <a:lstStyle/>
                    <a:p>
                      <a:r>
                        <a:rPr sz="1400"/>
                        <a:t>180.8</a:t>
                      </a:r>
                    </a:p>
                  </a:txBody>
                  <a:tcPr/>
                </a:tc>
                <a:tc>
                  <a:txBody>
                    <a:bodyPr/>
                    <a:lstStyle/>
                    <a:p>
                      <a:r>
                        <a:rPr sz="1400"/>
                        <a:t>12.9</a:t>
                      </a:r>
                    </a:p>
                  </a:txBody>
                  <a:tcPr/>
                </a:tc>
              </a:tr>
              <a:tr h="0">
                <a:tc>
                  <a:txBody>
                    <a:bodyPr/>
                    <a:lstStyle/>
                    <a:p>
                      <a:r>
                        <a:rPr sz="1400"/>
                        <a:t>8.7</a:t>
                      </a:r>
                    </a:p>
                  </a:txBody>
                  <a:tcPr/>
                </a:tc>
                <a:tc>
                  <a:txBody>
                    <a:bodyPr/>
                    <a:lstStyle/>
                    <a:p>
                      <a:r>
                        <a:rPr sz="1400"/>
                        <a:t>7.2</a:t>
                      </a:r>
                    </a:p>
                  </a:txBody>
                  <a:tcPr/>
                </a:tc>
              </a:tr>
              <a:tr h="0">
                <a:tc>
                  <a:txBody>
                    <a:bodyPr/>
                    <a:lstStyle/>
                    <a:p>
                      <a:r>
                        <a:rPr sz="1400"/>
                        <a:t>57.5</a:t>
                      </a:r>
                    </a:p>
                  </a:txBody>
                  <a:tcPr/>
                </a:tc>
                <a:tc>
                  <a:txBody>
                    <a:bodyPr/>
                    <a:lstStyle/>
                    <a:p>
                      <a:r>
                        <a:rPr sz="1400"/>
                        <a:t>11.8</a:t>
                      </a:r>
                    </a:p>
                  </a:txBody>
                  <a:tcPr/>
                </a:tc>
              </a:tr>
              <a:tr h="0">
                <a:tc>
                  <a:txBody>
                    <a:bodyPr/>
                    <a:lstStyle/>
                    <a:p>
                      <a:r>
                        <a:rPr sz="1400"/>
                        <a:t>120.2</a:t>
                      </a:r>
                    </a:p>
                  </a:txBody>
                  <a:tcPr/>
                </a:tc>
                <a:tc>
                  <a:txBody>
                    <a:bodyPr/>
                    <a:lstStyle/>
                    <a:p>
                      <a:r>
                        <a:rPr sz="1400"/>
                        <a:t>13.2</a:t>
                      </a:r>
                    </a:p>
                  </a:txBody>
                  <a:tcPr/>
                </a:tc>
              </a:tr>
              <a:tr h="0">
                <a:tc>
                  <a:txBody>
                    <a:bodyPr/>
                    <a:lstStyle/>
                    <a:p>
                      <a:r>
                        <a:rPr sz="1400"/>
                        <a:t>8.6</a:t>
                      </a:r>
                    </a:p>
                  </a:txBody>
                  <a:tcPr/>
                </a:tc>
                <a:tc>
                  <a:txBody>
                    <a:bodyPr/>
                    <a:lstStyle/>
                    <a:p>
                      <a:r>
                        <a:rPr sz="1400"/>
                        <a:t>4.8</a:t>
                      </a:r>
                    </a:p>
                  </a:txBody>
                  <a:tcPr/>
                </a:tc>
              </a:tr>
              <a:tr h="0">
                <a:tc>
                  <a:txBody>
                    <a:bodyPr/>
                    <a:lstStyle/>
                    <a:p>
                      <a:r>
                        <a:rPr sz="1400"/>
                        <a:t>199.8</a:t>
                      </a:r>
                    </a:p>
                  </a:txBody>
                  <a:tcPr/>
                </a:tc>
                <a:tc>
                  <a:txBody>
                    <a:bodyPr/>
                    <a:lstStyle/>
                    <a:p>
                      <a:r>
                        <a:rPr sz="1400"/>
                        <a:t>10.6</a:t>
                      </a:r>
                    </a:p>
                  </a:txBody>
                  <a:tcPr/>
                </a:tc>
              </a:tr>
              <a:tr h="0">
                <a:tc>
                  <a:txBody>
                    <a:bodyPr/>
                    <a:lstStyle/>
                    <a:p>
                      <a:r>
                        <a:rPr sz="1400"/>
                        <a:t>66.1</a:t>
                      </a:r>
                    </a:p>
                  </a:txBody>
                  <a:tcPr/>
                </a:tc>
                <a:tc>
                  <a:txBody>
                    <a:bodyPr/>
                    <a:lstStyle/>
                    <a:p>
                      <a:r>
                        <a:rPr sz="1400"/>
                        <a:t>8.6</a:t>
                      </a:r>
                    </a:p>
                  </a:txBody>
                  <a:tcPr/>
                </a:tc>
              </a:tr>
              <a:tr h="0">
                <a:tc>
                  <a:txBody>
                    <a:bodyPr/>
                    <a:lstStyle/>
                    <a:p>
                      <a:r>
                        <a:rPr sz="1400"/>
                        <a:t>214.7</a:t>
                      </a:r>
                    </a:p>
                  </a:txBody>
                  <a:tcPr/>
                </a:tc>
                <a:tc>
                  <a:txBody>
                    <a:bodyPr/>
                    <a:lstStyle/>
                    <a:p>
                      <a:r>
                        <a:rPr sz="1400" dirty="0"/>
                        <a:t>17.4</a:t>
                      </a:r>
                    </a:p>
                  </a:txBody>
                  <a:tcPr/>
                </a:tc>
              </a:tr>
              <a:tr h="0">
                <a:tc>
                  <a:txBody>
                    <a:bodyPr/>
                    <a:lstStyle/>
                    <a:p>
                      <a:r>
                        <a:rPr sz="1400"/>
                        <a:t>23.8</a:t>
                      </a:r>
                    </a:p>
                  </a:txBody>
                  <a:tcPr/>
                </a:tc>
                <a:tc>
                  <a:txBody>
                    <a:bodyPr/>
                    <a:lstStyle/>
                    <a:p>
                      <a:r>
                        <a:rPr sz="1400"/>
                        <a:t>9.2</a:t>
                      </a:r>
                    </a:p>
                  </a:txBody>
                  <a:tcPr/>
                </a:tc>
              </a:tr>
              <a:tr h="0">
                <a:tc>
                  <a:txBody>
                    <a:bodyPr/>
                    <a:lstStyle/>
                    <a:p>
                      <a:r>
                        <a:rPr sz="1400"/>
                        <a:t>97.5</a:t>
                      </a:r>
                    </a:p>
                  </a:txBody>
                  <a:tcPr/>
                </a:tc>
                <a:tc>
                  <a:txBody>
                    <a:bodyPr/>
                    <a:lstStyle/>
                    <a:p>
                      <a:r>
                        <a:rPr sz="1400"/>
                        <a:t>9.7</a:t>
                      </a:r>
                    </a:p>
                  </a:txBody>
                  <a:tcPr/>
                </a:tc>
              </a:tr>
              <a:tr h="0">
                <a:tc>
                  <a:txBody>
                    <a:bodyPr/>
                    <a:lstStyle/>
                    <a:p>
                      <a:r>
                        <a:rPr sz="1400"/>
                        <a:t>204.1</a:t>
                      </a:r>
                    </a:p>
                  </a:txBody>
                  <a:tcPr/>
                </a:tc>
                <a:tc>
                  <a:txBody>
                    <a:bodyPr/>
                    <a:lstStyle/>
                    <a:p>
                      <a:r>
                        <a:rPr sz="1400"/>
                        <a:t>19.0</a:t>
                      </a:r>
                    </a:p>
                  </a:txBody>
                  <a:tcPr/>
                </a:tc>
              </a:tr>
              <a:tr h="0">
                <a:tc>
                  <a:txBody>
                    <a:bodyPr/>
                    <a:lstStyle/>
                    <a:p>
                      <a:r>
                        <a:rPr sz="1400"/>
                        <a:t>195.4</a:t>
                      </a:r>
                    </a:p>
                  </a:txBody>
                  <a:tcPr/>
                </a:tc>
                <a:tc>
                  <a:txBody>
                    <a:bodyPr/>
                    <a:lstStyle/>
                    <a:p>
                      <a:r>
                        <a:rPr sz="1400"/>
                        <a:t>22.4</a:t>
                      </a:r>
                    </a:p>
                  </a:txBody>
                  <a:tcPr/>
                </a:tc>
              </a:tr>
              <a:tr h="0">
                <a:tc>
                  <a:txBody>
                    <a:bodyPr/>
                    <a:lstStyle/>
                    <a:p>
                      <a:r>
                        <a:rPr sz="1400"/>
                        <a:t>67.8</a:t>
                      </a:r>
                    </a:p>
                  </a:txBody>
                  <a:tcPr/>
                </a:tc>
                <a:tc>
                  <a:txBody>
                    <a:bodyPr/>
                    <a:lstStyle/>
                    <a:p>
                      <a:r>
                        <a:rPr sz="1400"/>
                        <a:t>12.5</a:t>
                      </a:r>
                    </a:p>
                  </a:txBody>
                  <a:tcPr/>
                </a:tc>
              </a:tr>
              <a:tr h="0">
                <a:tc>
                  <a:txBody>
                    <a:bodyPr/>
                    <a:lstStyle/>
                    <a:p>
                      <a:r>
                        <a:rPr sz="1400"/>
                        <a:t>281.4</a:t>
                      </a:r>
                    </a:p>
                  </a:txBody>
                  <a:tcPr/>
                </a:tc>
                <a:tc>
                  <a:txBody>
                    <a:bodyPr/>
                    <a:lstStyle/>
                    <a:p>
                      <a:r>
                        <a:rPr sz="1400"/>
                        <a:t>24.4</a:t>
                      </a:r>
                    </a:p>
                  </a:txBody>
                  <a:tcPr/>
                </a:tc>
              </a:tr>
              <a:tr h="0">
                <a:tc>
                  <a:txBody>
                    <a:bodyPr/>
                    <a:lstStyle/>
                    <a:p>
                      <a:r>
                        <a:rPr sz="1400"/>
                        <a:t>69.2</a:t>
                      </a:r>
                    </a:p>
                  </a:txBody>
                  <a:tcPr/>
                </a:tc>
                <a:tc>
                  <a:txBody>
                    <a:bodyPr/>
                    <a:lstStyle/>
                    <a:p>
                      <a:r>
                        <a:rPr sz="1400"/>
                        <a:t>11.3</a:t>
                      </a:r>
                    </a:p>
                  </a:txBody>
                  <a:tcPr/>
                </a:tc>
              </a:tr>
              <a:tr h="0">
                <a:tc>
                  <a:txBody>
                    <a:bodyPr/>
                    <a:lstStyle/>
                    <a:p>
                      <a:r>
                        <a:rPr sz="1400" dirty="0"/>
                        <a:t>147.3</a:t>
                      </a:r>
                    </a:p>
                  </a:txBody>
                  <a:tcPr/>
                </a:tc>
                <a:tc>
                  <a:txBody>
                    <a:bodyPr/>
                    <a:lstStyle/>
                    <a:p>
                      <a:r>
                        <a:rPr sz="1400" dirty="0"/>
                        <a:t>14.6</a:t>
                      </a:r>
                    </a:p>
                  </a:txBody>
                  <a:tcPr/>
                </a:tc>
              </a:tr>
            </a:tbl>
          </a:graphicData>
        </a:graphic>
      </p:graphicFrame>
      <p:grpSp>
        <p:nvGrpSpPr>
          <p:cNvPr id="14" name="Group 13"/>
          <p:cNvGrpSpPr/>
          <p:nvPr/>
        </p:nvGrpSpPr>
        <p:grpSpPr>
          <a:xfrm>
            <a:off x="556591" y="85902"/>
            <a:ext cx="11726850" cy="3200400"/>
            <a:chOff x="556591" y="85902"/>
            <a:chExt cx="11726850" cy="3200400"/>
          </a:xfrm>
        </p:grpSpPr>
        <p:sp>
          <p:nvSpPr>
            <p:cNvPr id="3" name="Rectangle 2"/>
            <p:cNvSpPr/>
            <p:nvPr/>
          </p:nvSpPr>
          <p:spPr>
            <a:xfrm>
              <a:off x="556591" y="1147802"/>
              <a:ext cx="7200000" cy="1537252"/>
            </a:xfrm>
            <a:prstGeom prst="rect">
              <a:avLst/>
            </a:prstGeom>
            <a:solidFill>
              <a:srgbClr val="F9F9F9">
                <a:alpha val="39000"/>
              </a:srgbClr>
            </a:solidFill>
            <a:ln w="476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2841" y="85902"/>
              <a:ext cx="4800600" cy="3200400"/>
            </a:xfrm>
            <a:prstGeom prst="rect">
              <a:avLst/>
            </a:prstGeom>
          </p:spPr>
        </p:pic>
      </p:grpSp>
      <p:grpSp>
        <p:nvGrpSpPr>
          <p:cNvPr id="13" name="Group 12"/>
          <p:cNvGrpSpPr/>
          <p:nvPr/>
        </p:nvGrpSpPr>
        <p:grpSpPr>
          <a:xfrm>
            <a:off x="556591" y="3534165"/>
            <a:ext cx="11726850" cy="3239826"/>
            <a:chOff x="556591" y="3534165"/>
            <a:chExt cx="11726850" cy="3239826"/>
          </a:xfrm>
        </p:grpSpPr>
        <p:sp>
          <p:nvSpPr>
            <p:cNvPr id="7" name="Rectangle 6"/>
            <p:cNvSpPr/>
            <p:nvPr/>
          </p:nvSpPr>
          <p:spPr>
            <a:xfrm>
              <a:off x="556591" y="3534165"/>
              <a:ext cx="7200000" cy="1537252"/>
            </a:xfrm>
            <a:prstGeom prst="rect">
              <a:avLst/>
            </a:prstGeom>
            <a:solidFill>
              <a:srgbClr val="F9F9F9">
                <a:alpha val="39000"/>
              </a:srgbClr>
            </a:solidFill>
            <a:ln w="476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2841" y="3573591"/>
              <a:ext cx="4800600" cy="3200400"/>
            </a:xfrm>
            <a:prstGeom prst="rect">
              <a:avLst/>
            </a:prstGeom>
          </p:spPr>
        </p:pic>
      </p:grpSp>
      <p:grpSp>
        <p:nvGrpSpPr>
          <p:cNvPr id="12" name="Group 11"/>
          <p:cNvGrpSpPr/>
          <p:nvPr/>
        </p:nvGrpSpPr>
        <p:grpSpPr>
          <a:xfrm>
            <a:off x="556591" y="1374795"/>
            <a:ext cx="11726850" cy="3200400"/>
            <a:chOff x="556591" y="1374795"/>
            <a:chExt cx="11726850" cy="3200400"/>
          </a:xfrm>
        </p:grpSpPr>
        <p:sp>
          <p:nvSpPr>
            <p:cNvPr id="8" name="Rectangle 7"/>
            <p:cNvSpPr/>
            <p:nvPr/>
          </p:nvSpPr>
          <p:spPr>
            <a:xfrm>
              <a:off x="556591" y="2306418"/>
              <a:ext cx="7200000" cy="1537252"/>
            </a:xfrm>
            <a:prstGeom prst="rect">
              <a:avLst/>
            </a:prstGeom>
            <a:solidFill>
              <a:srgbClr val="F9F9F9">
                <a:alpha val="39000"/>
              </a:srgbClr>
            </a:solidFill>
            <a:ln w="476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2841" y="1374795"/>
              <a:ext cx="4800600" cy="3200400"/>
            </a:xfrm>
            <a:prstGeom prst="rect">
              <a:avLst/>
            </a:prstGeom>
          </p:spPr>
        </p:pic>
      </p:grpSp>
    </p:spTree>
    <p:extLst>
      <p:ext uri="{BB962C8B-B14F-4D97-AF65-F5344CB8AC3E}">
        <p14:creationId xmlns:p14="http://schemas.microsoft.com/office/powerpoint/2010/main" val="1132315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00296" y="391886"/>
            <a:ext cx="11982994" cy="3141617"/>
            <a:chOff x="-330925" y="1809206"/>
            <a:chExt cx="11193778" cy="274320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925" y="1809206"/>
              <a:ext cx="4114800" cy="27432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9376" y="1809206"/>
              <a:ext cx="4114800" cy="27432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8053" y="1809206"/>
              <a:ext cx="4114800" cy="2743200"/>
            </a:xfrm>
            <a:prstGeom prst="rect">
              <a:avLst/>
            </a:prstGeom>
          </p:spPr>
        </p:pic>
      </p:grpSp>
      <p:sp>
        <p:nvSpPr>
          <p:cNvPr id="7" name="Right Arrow 6"/>
          <p:cNvSpPr/>
          <p:nvPr/>
        </p:nvSpPr>
        <p:spPr>
          <a:xfrm>
            <a:off x="2365424" y="4065814"/>
            <a:ext cx="7209650" cy="378823"/>
          </a:xfrm>
          <a:prstGeom prst="rightArrow">
            <a:avLst/>
          </a:prstGeom>
          <a:solidFill>
            <a:schemeClr val="tx1">
              <a:lumMod val="65000"/>
              <a:lumOff val="3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428566" y="4746115"/>
            <a:ext cx="7146508"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Bigger the sample less variation in the prediction</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66067263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smtClean="0"/>
                  <a:t>How do </a:t>
                </a:r>
                <a14:m>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𝜇</m:t>
                        </m:r>
                      </m:e>
                      <m:sub>
                        <m:r>
                          <a:rPr lang="en-US" i="1" smtClean="0">
                            <a:latin typeface="Cambria Math" charset="0"/>
                            <a:ea typeface="Cambria Math" charset="0"/>
                            <a:cs typeface="Cambria Math" charset="0"/>
                          </a:rPr>
                          <m:t>𝛽</m:t>
                        </m:r>
                      </m:sub>
                    </m:sSub>
                  </m:oMath>
                </a14:m>
                <a:r>
                  <a:rPr lang="en-US" dirty="0" smtClean="0"/>
                  <a:t> and </a:t>
                </a:r>
                <a14:m>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𝜎</m:t>
                        </m:r>
                      </m:e>
                      <m:sub>
                        <m:r>
                          <a:rPr lang="en-US" i="1" smtClean="0">
                            <a:latin typeface="Cambria Math" charset="0"/>
                            <a:ea typeface="Cambria Math" charset="0"/>
                            <a:cs typeface="Cambria Math" charset="0"/>
                          </a:rPr>
                          <m:t>𝛽</m:t>
                        </m:r>
                      </m:sub>
                    </m:sSub>
                  </m:oMath>
                </a14:m>
                <a:r>
                  <a:rPr lang="en-US" dirty="0" smtClean="0"/>
                  <a:t> depend on </a:t>
                </a:r>
                <a14:m>
                  <m:oMath xmlns:m="http://schemas.openxmlformats.org/officeDocument/2006/math">
                    <m:r>
                      <a:rPr lang="en-US" i="1" smtClean="0">
                        <a:latin typeface="Cambria Math" charset="0"/>
                        <a:ea typeface="Cambria Math" charset="0"/>
                        <a:cs typeface="Cambria Math" charset="0"/>
                      </a:rPr>
                      <m:t>𝜀</m:t>
                    </m:r>
                    <m:r>
                      <a:rPr lang="en-US" b="0" i="0" smtClean="0">
                        <a:latin typeface="Cambria Math" charset="0"/>
                        <a:ea typeface="Cambria Math" charset="0"/>
                        <a:cs typeface="Cambria Math" charset="0"/>
                      </a:rPr>
                      <m:t>, </m:t>
                    </m:r>
                    <m:acc>
                      <m:accPr>
                        <m:chr m:val="̂"/>
                        <m:ctrlPr>
                          <a:rPr lang="en-US" b="0" i="1" smtClean="0">
                            <a:latin typeface="Cambria Math" charset="0"/>
                            <a:ea typeface="Cambria Math" charset="0"/>
                            <a:cs typeface="Cambria Math" charset="0"/>
                          </a:rPr>
                        </m:ctrlPr>
                      </m:accPr>
                      <m:e>
                        <m:r>
                          <a:rPr lang="en-US" b="0" i="1" smtClean="0">
                            <a:latin typeface="Cambria Math" charset="0"/>
                            <a:ea typeface="Cambria Math" charset="0"/>
                            <a:cs typeface="Cambria Math" charset="0"/>
                          </a:rPr>
                          <m:t>𝑓</m:t>
                        </m:r>
                      </m:e>
                    </m:acc>
                  </m:oMath>
                </a14:m>
                <a:r>
                  <a:rPr lang="en-US" dirty="0" smtClean="0"/>
                  <a:t>, and number of samples?</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1326" t="-88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5"/>
              <p:cNvSpPr txBox="1">
                <a:spLocks/>
              </p:cNvSpPr>
              <p:nvPr/>
            </p:nvSpPr>
            <p:spPr>
              <a:xfrm>
                <a:off x="833415" y="1177758"/>
                <a:ext cx="10327008" cy="2111143"/>
              </a:xfrm>
              <a:prstGeom prst="rect">
                <a:avLst/>
              </a:prstGeom>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600"/>
                  </a:spcAft>
                </a:pPr>
                <a:r>
                  <a:rPr lang="en-US" dirty="0" smtClean="0">
                    <a:latin typeface="Karla" charset="0"/>
                    <a:ea typeface="Karla" charset="0"/>
                    <a:cs typeface="Karla" charset="0"/>
                  </a:rPr>
                  <a:t>Assume we know the functional form of  </a:t>
                </a:r>
                <a14:m>
                  <m:oMath xmlns:m="http://schemas.openxmlformats.org/officeDocument/2006/math">
                    <m:r>
                      <a:rPr lang="en-US" b="0" i="1" smtClean="0">
                        <a:latin typeface="Cambria Math" charset="0"/>
                        <a:ea typeface="Cambria Math" charset="0"/>
                        <a:cs typeface="Cambria Math" charset="0"/>
                      </a:rPr>
                      <m:t>𝑓</m:t>
                    </m:r>
                    <m:r>
                      <a:rPr lang="en-US" b="0" i="0" smtClean="0">
                        <a:latin typeface="Cambria Math" charset="0"/>
                        <a:ea typeface="Cambria Math" charset="0"/>
                        <a:cs typeface="Cambria Math" charset="0"/>
                      </a:rPr>
                      <m:t>, </m:t>
                    </m:r>
                  </m:oMath>
                </a14:m>
                <a:r>
                  <a:rPr lang="en-US" dirty="0" smtClean="0">
                    <a:latin typeface="Karla" charset="0"/>
                    <a:ea typeface="Karla" charset="0"/>
                    <a:cs typeface="Karla" charset="0"/>
                  </a:rPr>
                  <a:t>we examine the relationship to number of samples. </a:t>
                </a:r>
              </a:p>
              <a:p>
                <a:pPr>
                  <a:spcAft>
                    <a:spcPts val="600"/>
                  </a:spcAft>
                </a:pPr>
                <a:r>
                  <a:rPr lang="en-US" dirty="0" smtClean="0">
                    <a:latin typeface="Karla" charset="0"/>
                    <a:ea typeface="Karla" charset="0"/>
                    <a:cs typeface="Karla" charset="0"/>
                  </a:rPr>
                  <a:t> </a:t>
                </a:r>
                <a:endParaRPr lang="en-US" dirty="0">
                  <a:latin typeface="Karla" charset="0"/>
                  <a:ea typeface="Karla" charset="0"/>
                  <a:cs typeface="Karla" charset="0"/>
                </a:endParaRPr>
              </a:p>
              <a:p>
                <a:pPr>
                  <a:spcAft>
                    <a:spcPts val="600"/>
                  </a:spcAft>
                </a:pPr>
                <a:endParaRPr lang="en-US" dirty="0">
                  <a:latin typeface="Karla" charset="0"/>
                  <a:ea typeface="Karla" charset="0"/>
                  <a:cs typeface="Karla" charset="0"/>
                </a:endParaRPr>
              </a:p>
              <a:p>
                <a:pPr>
                  <a:spcAft>
                    <a:spcPts val="600"/>
                  </a:spcAft>
                </a:pPr>
                <a:endParaRPr lang="en-US" dirty="0">
                  <a:latin typeface="Karla" charset="0"/>
                  <a:ea typeface="Karla" charset="0"/>
                  <a:cs typeface="Karla" charset="0"/>
                </a:endParaRPr>
              </a:p>
              <a:p>
                <a:pPr>
                  <a:spcAft>
                    <a:spcPts val="600"/>
                  </a:spcAft>
                </a:pPr>
                <a:endParaRPr lang="en-US" dirty="0"/>
              </a:p>
              <a:p>
                <a:pPr>
                  <a:spcAft>
                    <a:spcPts val="600"/>
                  </a:spcAft>
                </a:pPr>
                <a:endParaRPr lang="en-US" dirty="0"/>
              </a:p>
              <a:p>
                <a:pPr marL="514350" indent="-514350">
                  <a:spcAft>
                    <a:spcPts val="600"/>
                  </a:spcAft>
                  <a:buFont typeface="Arial" charset="0"/>
                  <a:buChar char="•"/>
                </a:pPr>
                <a:endParaRPr lang="en-US" dirty="0">
                  <a:latin typeface="Karla" charset="0"/>
                  <a:ea typeface="Karla" charset="0"/>
                  <a:cs typeface="Karla" charset="0"/>
                </a:endParaRPr>
              </a:p>
            </p:txBody>
          </p:sp>
        </mc:Choice>
        <mc:Fallback xmlns="">
          <p:sp>
            <p:nvSpPr>
              <p:cNvPr id="5" name="Content Placeholder 5"/>
              <p:cNvSpPr txBox="1">
                <a:spLocks noRot="1" noChangeAspect="1" noMove="1" noResize="1" noEditPoints="1" noAdjustHandles="1" noChangeArrowheads="1" noChangeShapeType="1" noTextEdit="1"/>
              </p:cNvSpPr>
              <p:nvPr/>
            </p:nvSpPr>
            <p:spPr>
              <a:xfrm>
                <a:off x="833415" y="1177758"/>
                <a:ext cx="10327008" cy="2111143"/>
              </a:xfrm>
              <a:prstGeom prst="rect">
                <a:avLst/>
              </a:prstGeom>
              <a:blipFill rotWithShape="0">
                <a:blip r:embed="rId3"/>
                <a:stretch>
                  <a:fillRect l="-945" t="-22478"/>
                </a:stretch>
              </a:blipFill>
              <a:ln>
                <a:noFill/>
              </a:ln>
            </p:spPr>
            <p:txBody>
              <a:bodyPr/>
              <a:lstStyle/>
              <a:p>
                <a:r>
                  <a:rPr lang="en-US">
                    <a:noFill/>
                  </a:rPr>
                  <a:t> </a:t>
                </a:r>
              </a:p>
            </p:txBody>
          </p:sp>
        </mc:Fallback>
      </mc:AlternateContent>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100" y="2233329"/>
            <a:ext cx="10058400" cy="4572000"/>
          </a:xfrm>
          <a:prstGeom prst="rect">
            <a:avLst/>
          </a:prstGeom>
        </p:spPr>
      </p:pic>
    </p:spTree>
    <p:extLst>
      <p:ext uri="{BB962C8B-B14F-4D97-AF65-F5344CB8AC3E}">
        <p14:creationId xmlns:p14="http://schemas.microsoft.com/office/powerpoint/2010/main" val="143458868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8211" y="1593669"/>
            <a:ext cx="8046721" cy="36576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How do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𝜇</m:t>
                        </m:r>
                      </m:e>
                      <m:sub>
                        <m:r>
                          <a:rPr lang="en-US" i="1">
                            <a:latin typeface="Cambria Math" charset="0"/>
                            <a:ea typeface="Cambria Math" charset="0"/>
                            <a:cs typeface="Cambria Math" charset="0"/>
                          </a:rPr>
                          <m:t>𝛽</m:t>
                        </m:r>
                      </m:sub>
                    </m:sSub>
                  </m:oMath>
                </a14:m>
                <a:r>
                  <a:rPr lang="en-US" dirty="0"/>
                  <a:t> and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𝜎</m:t>
                        </m:r>
                      </m:e>
                      <m:sub>
                        <m:r>
                          <a:rPr lang="en-US" i="1">
                            <a:latin typeface="Cambria Math" charset="0"/>
                            <a:ea typeface="Cambria Math" charset="0"/>
                            <a:cs typeface="Cambria Math" charset="0"/>
                          </a:rPr>
                          <m:t>𝛽</m:t>
                        </m:r>
                      </m:sub>
                    </m:sSub>
                  </m:oMath>
                </a14:m>
                <a:r>
                  <a:rPr lang="en-US" dirty="0"/>
                  <a:t> depend on </a:t>
                </a:r>
                <a14:m>
                  <m:oMath xmlns:m="http://schemas.openxmlformats.org/officeDocument/2006/math">
                    <m:r>
                      <a:rPr lang="en-US" i="1">
                        <a:latin typeface="Cambria Math" charset="0"/>
                        <a:ea typeface="Cambria Math" charset="0"/>
                        <a:cs typeface="Cambria Math" charset="0"/>
                      </a:rPr>
                      <m:t>𝜀</m:t>
                    </m:r>
                    <m:r>
                      <a:rPr lang="en-US">
                        <a:latin typeface="Cambria Math" charset="0"/>
                        <a:ea typeface="Cambria Math" charset="0"/>
                        <a:cs typeface="Cambria Math" charset="0"/>
                      </a:rPr>
                      <m:t>, </m:t>
                    </m:r>
                    <m:acc>
                      <m:accPr>
                        <m:chr m:val="̂"/>
                        <m:ctrlPr>
                          <a:rPr lang="en-US" i="1">
                            <a:latin typeface="Cambria Math" charset="0"/>
                            <a:ea typeface="Cambria Math" charset="0"/>
                            <a:cs typeface="Cambria Math" charset="0"/>
                          </a:rPr>
                        </m:ctrlPr>
                      </m:accPr>
                      <m:e>
                        <m:r>
                          <a:rPr lang="en-US" i="1">
                            <a:latin typeface="Cambria Math" charset="0"/>
                            <a:ea typeface="Cambria Math" charset="0"/>
                            <a:cs typeface="Cambria Math" charset="0"/>
                          </a:rPr>
                          <m:t>𝑓</m:t>
                        </m:r>
                      </m:e>
                    </m:acc>
                  </m:oMath>
                </a14:m>
                <a:r>
                  <a:rPr lang="en-US" dirty="0"/>
                  <a:t>, and number of samples?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8800" b="-4000"/>
                </a:stretch>
              </a:blipFill>
            </p:spPr>
            <p:txBody>
              <a:bodyPr/>
              <a:lstStyle/>
              <a:p>
                <a:r>
                  <a:rPr lang="en-US">
                    <a:noFill/>
                  </a:rPr>
                  <a:t> </a:t>
                </a:r>
              </a:p>
            </p:txBody>
          </p:sp>
        </mc:Fallback>
      </mc:AlternateContent>
    </p:spTree>
    <p:extLst>
      <p:ext uri="{BB962C8B-B14F-4D97-AF65-F5344CB8AC3E}">
        <p14:creationId xmlns:p14="http://schemas.microsoft.com/office/powerpoint/2010/main" val="133309031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8211" y="1593669"/>
            <a:ext cx="8046720" cy="36576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How do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𝜇</m:t>
                        </m:r>
                      </m:e>
                      <m:sub>
                        <m:r>
                          <a:rPr lang="en-US" i="1">
                            <a:latin typeface="Cambria Math" charset="0"/>
                            <a:ea typeface="Cambria Math" charset="0"/>
                            <a:cs typeface="Cambria Math" charset="0"/>
                          </a:rPr>
                          <m:t>𝛽</m:t>
                        </m:r>
                      </m:sub>
                    </m:sSub>
                  </m:oMath>
                </a14:m>
                <a:r>
                  <a:rPr lang="en-US" dirty="0"/>
                  <a:t> and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𝜎</m:t>
                        </m:r>
                      </m:e>
                      <m:sub>
                        <m:r>
                          <a:rPr lang="en-US" i="1">
                            <a:latin typeface="Cambria Math" charset="0"/>
                            <a:ea typeface="Cambria Math" charset="0"/>
                            <a:cs typeface="Cambria Math" charset="0"/>
                          </a:rPr>
                          <m:t>𝛽</m:t>
                        </m:r>
                      </m:sub>
                    </m:sSub>
                  </m:oMath>
                </a14:m>
                <a:r>
                  <a:rPr lang="en-US" dirty="0"/>
                  <a:t> depend on </a:t>
                </a:r>
                <a14:m>
                  <m:oMath xmlns:m="http://schemas.openxmlformats.org/officeDocument/2006/math">
                    <m:r>
                      <a:rPr lang="en-US" i="1">
                        <a:latin typeface="Cambria Math" charset="0"/>
                        <a:ea typeface="Cambria Math" charset="0"/>
                        <a:cs typeface="Cambria Math" charset="0"/>
                      </a:rPr>
                      <m:t>𝜀</m:t>
                    </m:r>
                    <m:r>
                      <a:rPr lang="en-US">
                        <a:latin typeface="Cambria Math" charset="0"/>
                        <a:ea typeface="Cambria Math" charset="0"/>
                        <a:cs typeface="Cambria Math" charset="0"/>
                      </a:rPr>
                      <m:t>, </m:t>
                    </m:r>
                    <m:acc>
                      <m:accPr>
                        <m:chr m:val="̂"/>
                        <m:ctrlPr>
                          <a:rPr lang="en-US" i="1">
                            <a:latin typeface="Cambria Math" charset="0"/>
                            <a:ea typeface="Cambria Math" charset="0"/>
                            <a:cs typeface="Cambria Math" charset="0"/>
                          </a:rPr>
                        </m:ctrlPr>
                      </m:accPr>
                      <m:e>
                        <m:r>
                          <a:rPr lang="en-US" i="1">
                            <a:latin typeface="Cambria Math" charset="0"/>
                            <a:ea typeface="Cambria Math" charset="0"/>
                            <a:cs typeface="Cambria Math" charset="0"/>
                          </a:rPr>
                          <m:t>𝑓</m:t>
                        </m:r>
                      </m:e>
                    </m:acc>
                  </m:oMath>
                </a14:m>
                <a:r>
                  <a:rPr lang="en-US" dirty="0"/>
                  <a:t>, and number of samples?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8800" b="-4000"/>
                </a:stretch>
              </a:blipFill>
            </p:spPr>
            <p:txBody>
              <a:bodyPr/>
              <a:lstStyle/>
              <a:p>
                <a:r>
                  <a:rPr lang="en-US">
                    <a:noFill/>
                  </a:rPr>
                  <a:t> </a:t>
                </a:r>
              </a:p>
            </p:txBody>
          </p:sp>
        </mc:Fallback>
      </mc:AlternateContent>
      <p:sp>
        <p:nvSpPr>
          <p:cNvPr id="5" name="TextBox 4"/>
          <p:cNvSpPr txBox="1"/>
          <p:nvPr/>
        </p:nvSpPr>
        <p:spPr>
          <a:xfrm>
            <a:off x="1160961" y="1224337"/>
            <a:ext cx="5165197" cy="461665"/>
          </a:xfrm>
          <a:prstGeom prst="rect">
            <a:avLst/>
          </a:prstGeom>
          <a:noFill/>
        </p:spPr>
        <p:txBody>
          <a:bodyPr wrap="none" rtlCol="0">
            <a:spAutoFit/>
          </a:bodyPr>
          <a:lstStyle/>
          <a:p>
            <a:r>
              <a:rPr lang="en-US" sz="2400" dirty="0" smtClean="0">
                <a:latin typeface="Karla" charset="0"/>
                <a:ea typeface="Karla" charset="0"/>
                <a:cs typeface="Karla" charset="0"/>
              </a:rPr>
              <a:t>We used sub-sample size 50 before</a:t>
            </a:r>
            <a:endParaRPr lang="en-US" sz="2400" dirty="0">
              <a:latin typeface="Karla" charset="0"/>
              <a:ea typeface="Karla" charset="0"/>
              <a:cs typeface="Karla" charset="0"/>
            </a:endParaRPr>
          </a:p>
        </p:txBody>
      </p:sp>
    </p:spTree>
    <p:extLst>
      <p:ext uri="{BB962C8B-B14F-4D97-AF65-F5344CB8AC3E}">
        <p14:creationId xmlns:p14="http://schemas.microsoft.com/office/powerpoint/2010/main" val="763717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12756206"/>
              </p:ext>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 xmlns:a16="http://schemas.microsoft.com/office/drawing/2014/main" val="20000"/>
                    </a:ext>
                  </a:extLst>
                </a:gridCol>
                <a:gridCol w="1442267">
                  <a:extLst>
                    <a:ext uri="{9D8B030D-6E8A-4147-A177-3AD203B41FA5}">
                      <a16:colId xmlns="" xmlns:a16="http://schemas.microsoft.com/office/drawing/2014/main" val="20001"/>
                    </a:ext>
                  </a:extLst>
                </a:gridCol>
                <a:gridCol w="1916345">
                  <a:extLst>
                    <a:ext uri="{9D8B030D-6E8A-4147-A177-3AD203B41FA5}">
                      <a16:colId xmlns="" xmlns:a16="http://schemas.microsoft.com/office/drawing/2014/main" val="20002"/>
                    </a:ext>
                  </a:extLst>
                </a:gridCol>
                <a:gridCol w="968189">
                  <a:extLst>
                    <a:ext uri="{9D8B030D-6E8A-4147-A177-3AD203B41FA5}">
                      <a16:colId xmlns="" xmlns:a16="http://schemas.microsoft.com/office/drawing/2014/main"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 xmlns:a16="http://schemas.microsoft.com/office/drawing/2014/main"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 xmlns:a16="http://schemas.microsoft.com/office/drawing/2014/main"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 xmlns:a16="http://schemas.microsoft.com/office/drawing/2014/main"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 xmlns:a16="http://schemas.microsoft.com/office/drawing/2014/main"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 xmlns:a16="http://schemas.microsoft.com/office/drawing/2014/main"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8</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endParaRPr lang="en-US" b="1" i="1" dirty="0">
              <a:latin typeface="Karla" charset="0"/>
              <a:ea typeface="Karla" charset="0"/>
              <a:cs typeface="Karla" charset="0"/>
            </a:endParaRP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502229" y="1017486"/>
            <a:ext cx="2532640" cy="1793570"/>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p:cNvSpPr txBox="1"/>
              <p:nvPr/>
            </p:nvSpPr>
            <p:spPr>
              <a:xfrm>
                <a:off x="1586228" y="1156745"/>
                <a:ext cx="2370263" cy="179805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i="1" smtClean="0">
                          <a:latin typeface="Cambria Math" charset="0"/>
                        </a:rPr>
                        <m:t>𝑋</m:t>
                      </m:r>
                      <m:r>
                        <a:rPr lang="en-US" i="1" smtClean="0">
                          <a:latin typeface="Cambria Math" charset="0"/>
                        </a:rPr>
                        <m:t>=</m:t>
                      </m:r>
                      <m:sSub>
                        <m:sSubPr>
                          <m:ctrlPr>
                            <a:rPr lang="en-US" i="1">
                              <a:latin typeface="Cambria Math" charset="0"/>
                            </a:rPr>
                          </m:ctrlPr>
                        </m:sSubPr>
                        <m:e>
                          <m:r>
                            <a:rPr lang="en-US" i="1">
                              <a:latin typeface="Cambria Math" charset="0"/>
                            </a:rPr>
                            <m:t>𝑋</m:t>
                          </m:r>
                        </m:e>
                        <m:sub>
                          <m:r>
                            <a:rPr lang="en-US" i="1">
                              <a:latin typeface="Cambria Math" charset="0"/>
                            </a:rPr>
                            <m:t>1</m:t>
                          </m:r>
                        </m:sub>
                      </m:sSub>
                      <m:r>
                        <a:rPr lang="en-US" i="1">
                          <a:latin typeface="Cambria Math" charset="0"/>
                        </a:rPr>
                        <m:t>,…,</m:t>
                      </m:r>
                      <m:sSub>
                        <m:sSubPr>
                          <m:ctrlPr>
                            <a:rPr lang="en-US" i="1">
                              <a:latin typeface="Cambria Math" charset="0"/>
                            </a:rPr>
                          </m:ctrlPr>
                        </m:sSubPr>
                        <m:e>
                          <m:r>
                            <a:rPr lang="en-US" i="1">
                              <a:latin typeface="Cambria Math" charset="0"/>
                            </a:rPr>
                            <m:t>𝑋</m:t>
                          </m:r>
                        </m:e>
                        <m:sub>
                          <m:r>
                            <a:rPr lang="en-US" i="1">
                              <a:latin typeface="Cambria Math" charset="0"/>
                            </a:rPr>
                            <m:t>𝑝</m:t>
                          </m:r>
                        </m:sub>
                      </m:sSub>
                    </m:oMath>
                  </m:oMathPara>
                </a14:m>
                <a:endParaRPr lang="en-US" b="1" i="1" dirty="0">
                  <a:latin typeface="Karla" charset="0"/>
                  <a:ea typeface="Karla" charset="0"/>
                  <a:cs typeface="Karla" charset="0"/>
                </a:endParaRPr>
              </a:p>
              <a:p>
                <a:pPr algn="ct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charset="0"/>
                            </a:rPr>
                            <m:t>𝑋</m:t>
                          </m:r>
                        </m:e>
                        <m:sub>
                          <m:r>
                            <a:rPr lang="en-US" i="1">
                              <a:latin typeface="Cambria Math" charset="0"/>
                            </a:rPr>
                            <m:t>𝑗</m:t>
                          </m:r>
                        </m:sub>
                      </m:sSub>
                      <m:r>
                        <a:rPr lang="en-US" i="1">
                          <a:latin typeface="Cambria Math" charset="0"/>
                        </a:rPr>
                        <m:t>=</m:t>
                      </m:r>
                      <m:sSub>
                        <m:sSubPr>
                          <m:ctrlPr>
                            <a:rPr lang="en-US" i="1">
                              <a:latin typeface="Cambria Math" charset="0"/>
                            </a:rPr>
                          </m:ctrlPr>
                        </m:sSubPr>
                        <m:e>
                          <m:r>
                            <a:rPr lang="en-US" i="1">
                              <a:latin typeface="Cambria Math" charset="0"/>
                            </a:rPr>
                            <m:t>𝑥</m:t>
                          </m:r>
                        </m:e>
                        <m:sub>
                          <m:r>
                            <a:rPr lang="en-US" i="1">
                              <a:latin typeface="Cambria Math" charset="0"/>
                            </a:rPr>
                            <m:t>1</m:t>
                          </m:r>
                          <m:r>
                            <a:rPr lang="en-US" b="0" i="1" smtClean="0">
                              <a:latin typeface="Cambria Math" charset="0"/>
                            </a:rPr>
                            <m:t>𝑗</m:t>
                          </m:r>
                        </m:sub>
                      </m:sSub>
                      <m:r>
                        <a:rPr lang="en-US" i="1">
                          <a:latin typeface="Cambria Math" charset="0"/>
                        </a:rPr>
                        <m:t>,…</m:t>
                      </m:r>
                      <m:r>
                        <a:rPr lang="en-US" b="0" i="1" smtClean="0">
                          <a:latin typeface="Cambria Math" charset="0"/>
                        </a:rPr>
                        <m:t>,</m:t>
                      </m:r>
                      <m:sSub>
                        <m:sSubPr>
                          <m:ctrlPr>
                            <a:rPr lang="en-US" i="1">
                              <a:latin typeface="Cambria Math" charset="0"/>
                            </a:rPr>
                          </m:ctrlPr>
                        </m:sSubPr>
                        <m:e>
                          <m:r>
                            <a:rPr lang="en-US" i="1">
                              <a:latin typeface="Cambria Math" charset="0"/>
                            </a:rPr>
                            <m:t>𝑥</m:t>
                          </m:r>
                        </m:e>
                        <m:sub>
                          <m:r>
                            <a:rPr lang="en-US" b="0" i="1" smtClean="0">
                              <a:latin typeface="Cambria Math" charset="0"/>
                            </a:rPr>
                            <m:t>𝑖</m:t>
                          </m:r>
                          <m:r>
                            <a:rPr lang="en-US" i="1">
                              <a:latin typeface="Cambria Math" charset="0"/>
                            </a:rPr>
                            <m:t>𝑗</m:t>
                          </m:r>
                        </m:sub>
                      </m:sSub>
                      <m:r>
                        <a:rPr lang="en-US" i="1">
                          <a:latin typeface="Cambria Math" charset="0"/>
                        </a:rPr>
                        <m:t>,</m:t>
                      </m:r>
                      <m:r>
                        <a:rPr lang="en-US" b="0" i="1" smtClean="0">
                          <a:latin typeface="Cambria Math" charset="0"/>
                        </a:rPr>
                        <m:t>…,</m:t>
                      </m:r>
                      <m:sSub>
                        <m:sSubPr>
                          <m:ctrlPr>
                            <a:rPr lang="en-US" i="1">
                              <a:latin typeface="Cambria Math" charset="0"/>
                            </a:rPr>
                          </m:ctrlPr>
                        </m:sSubPr>
                        <m:e>
                          <m:r>
                            <a:rPr lang="en-US" i="1">
                              <a:latin typeface="Cambria Math" charset="0"/>
                            </a:rPr>
                            <m:t>𝑥</m:t>
                          </m:r>
                        </m:e>
                        <m:sub>
                          <m:r>
                            <a:rPr lang="en-US" b="0" i="1" smtClean="0">
                              <a:latin typeface="Cambria Math" charset="0"/>
                            </a:rPr>
                            <m:t>𝑛𝑗</m:t>
                          </m:r>
                        </m:sub>
                      </m:sSub>
                    </m:oMath>
                  </m:oMathPara>
                </a14:m>
                <a:endParaRPr lang="en-US" b="1" i="1" dirty="0">
                  <a:latin typeface="Karla" charset="0"/>
                  <a:ea typeface="Karla" charset="0"/>
                  <a:cs typeface="Karla" charset="0"/>
                </a:endParaRP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586228" y="1156745"/>
                <a:ext cx="2370263" cy="1798056"/>
              </a:xfrm>
              <a:prstGeom prst="rect">
                <a:avLst/>
              </a:prstGeom>
              <a:blipFill rotWithShape="0">
                <a:blip r:embed="rId3"/>
                <a:stretch>
                  <a:fillRect/>
                </a:stretch>
              </a:blipFill>
            </p:spPr>
            <p:txBody>
              <a:bodyPr/>
              <a:lstStyle/>
              <a:p>
                <a:r>
                  <a:rPr lang="en-US">
                    <a:noFill/>
                  </a:rPr>
                  <a:t> </a:t>
                </a:r>
              </a:p>
            </p:txBody>
          </p:sp>
        </mc:Fallback>
      </mc:AlternateContent>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mc:AlternateContent xmlns:mc="http://schemas.openxmlformats.org/markup-compatibility/2006" xmlns:a14="http://schemas.microsoft.com/office/drawing/2010/main">
        <mc:Choice Requires="a14">
          <p:sp>
            <p:nvSpPr>
              <p:cNvPr id="15" name="Rectangle 14"/>
              <p:cNvSpPr/>
              <p:nvPr/>
            </p:nvSpPr>
            <p:spPr>
              <a:xfrm>
                <a:off x="8549052" y="1461024"/>
                <a:ext cx="1649914"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i="1">
                          <a:latin typeface="Cambria Math" charset="0"/>
                        </a:rPr>
                        <m:t>=</m:t>
                      </m:r>
                      <m:sSub>
                        <m:sSubPr>
                          <m:ctrlPr>
                            <a:rPr lang="en-US" i="1">
                              <a:latin typeface="Cambria Math" charset="0"/>
                            </a:rPr>
                          </m:ctrlPr>
                        </m:sSubPr>
                        <m:e>
                          <m:r>
                            <a:rPr lang="en-US" b="0" i="1" smtClean="0">
                              <a:latin typeface="Cambria Math" charset="0"/>
                            </a:rPr>
                            <m:t>𝑦</m:t>
                          </m:r>
                        </m:e>
                        <m:sub>
                          <m:r>
                            <a:rPr lang="en-US" i="1">
                              <a:latin typeface="Cambria Math" charset="0"/>
                            </a:rPr>
                            <m:t>1</m:t>
                          </m:r>
                        </m:sub>
                      </m:sSub>
                      <m:r>
                        <a:rPr lang="en-US" i="1">
                          <a:latin typeface="Cambria Math" charset="0"/>
                        </a:rPr>
                        <m:t>,…,</m:t>
                      </m:r>
                      <m:sSub>
                        <m:sSubPr>
                          <m:ctrlPr>
                            <a:rPr lang="en-US" i="1">
                              <a:latin typeface="Cambria Math" charset="0"/>
                            </a:rPr>
                          </m:ctrlPr>
                        </m:sSubPr>
                        <m:e>
                          <m:r>
                            <a:rPr lang="en-US" b="0" i="1" smtClean="0">
                              <a:latin typeface="Cambria Math" charset="0"/>
                            </a:rPr>
                            <m:t>𝑦</m:t>
                          </m:r>
                        </m:e>
                        <m:sub>
                          <m:r>
                            <a:rPr lang="en-US" b="0" i="1" smtClean="0">
                              <a:latin typeface="Cambria Math" charset="0"/>
                            </a:rPr>
                            <m:t>𝑛</m:t>
                          </m:r>
                        </m:sub>
                      </m:sSub>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8549052" y="1461024"/>
                <a:ext cx="1649914" cy="369332"/>
              </a:xfrm>
              <a:prstGeom prst="rect">
                <a:avLst/>
              </a:prstGeom>
              <a:blipFill rotWithShape="0">
                <a:blip r:embed="rId4"/>
                <a:stretch>
                  <a:fillRect b="-6667"/>
                </a:stretch>
              </a:blipFill>
            </p:spPr>
            <p:txBody>
              <a:bodyPr/>
              <a:lstStyle/>
              <a:p>
                <a:r>
                  <a:rPr lang="en-US">
                    <a:noFill/>
                  </a:rPr>
                  <a:t> </a:t>
                </a:r>
              </a:p>
            </p:txBody>
          </p:sp>
        </mc:Fallback>
      </mc:AlternateContent>
    </p:spTree>
    <p:extLst>
      <p:ext uri="{BB962C8B-B14F-4D97-AF65-F5344CB8AC3E}">
        <p14:creationId xmlns:p14="http://schemas.microsoft.com/office/powerpoint/2010/main" val="19322582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8211" y="1593669"/>
            <a:ext cx="8046720" cy="36576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How do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𝜇</m:t>
                        </m:r>
                      </m:e>
                      <m:sub>
                        <m:r>
                          <a:rPr lang="en-US" i="1">
                            <a:latin typeface="Cambria Math" charset="0"/>
                            <a:ea typeface="Cambria Math" charset="0"/>
                            <a:cs typeface="Cambria Math" charset="0"/>
                          </a:rPr>
                          <m:t>𝛽</m:t>
                        </m:r>
                      </m:sub>
                    </m:sSub>
                  </m:oMath>
                </a14:m>
                <a:r>
                  <a:rPr lang="en-US" dirty="0"/>
                  <a:t> and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𝜎</m:t>
                        </m:r>
                      </m:e>
                      <m:sub>
                        <m:r>
                          <a:rPr lang="en-US" i="1">
                            <a:latin typeface="Cambria Math" charset="0"/>
                            <a:ea typeface="Cambria Math" charset="0"/>
                            <a:cs typeface="Cambria Math" charset="0"/>
                          </a:rPr>
                          <m:t>𝛽</m:t>
                        </m:r>
                      </m:sub>
                    </m:sSub>
                  </m:oMath>
                </a14:m>
                <a:r>
                  <a:rPr lang="en-US" dirty="0"/>
                  <a:t> depend on </a:t>
                </a:r>
                <a14:m>
                  <m:oMath xmlns:m="http://schemas.openxmlformats.org/officeDocument/2006/math">
                    <m:r>
                      <a:rPr lang="en-US" i="1">
                        <a:latin typeface="Cambria Math" charset="0"/>
                        <a:ea typeface="Cambria Math" charset="0"/>
                        <a:cs typeface="Cambria Math" charset="0"/>
                      </a:rPr>
                      <m:t>𝜀</m:t>
                    </m:r>
                    <m:r>
                      <a:rPr lang="en-US">
                        <a:latin typeface="Cambria Math" charset="0"/>
                        <a:ea typeface="Cambria Math" charset="0"/>
                        <a:cs typeface="Cambria Math" charset="0"/>
                      </a:rPr>
                      <m:t>, </m:t>
                    </m:r>
                    <m:acc>
                      <m:accPr>
                        <m:chr m:val="̂"/>
                        <m:ctrlPr>
                          <a:rPr lang="en-US" i="1">
                            <a:latin typeface="Cambria Math" charset="0"/>
                            <a:ea typeface="Cambria Math" charset="0"/>
                            <a:cs typeface="Cambria Math" charset="0"/>
                          </a:rPr>
                        </m:ctrlPr>
                      </m:accPr>
                      <m:e>
                        <m:r>
                          <a:rPr lang="en-US" i="1">
                            <a:latin typeface="Cambria Math" charset="0"/>
                            <a:ea typeface="Cambria Math" charset="0"/>
                            <a:cs typeface="Cambria Math" charset="0"/>
                          </a:rPr>
                          <m:t>𝑓</m:t>
                        </m:r>
                      </m:e>
                    </m:acc>
                  </m:oMath>
                </a14:m>
                <a:r>
                  <a:rPr lang="en-US" dirty="0"/>
                  <a:t>, and number of samples?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8800" b="-4000"/>
                </a:stretch>
              </a:blipFill>
            </p:spPr>
            <p:txBody>
              <a:bodyPr/>
              <a:lstStyle/>
              <a:p>
                <a:r>
                  <a:rPr lang="en-US">
                    <a:noFill/>
                  </a:rPr>
                  <a:t> </a:t>
                </a:r>
              </a:p>
            </p:txBody>
          </p:sp>
        </mc:Fallback>
      </mc:AlternateContent>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8211" y="1593669"/>
            <a:ext cx="8046720" cy="3657600"/>
          </a:xfrm>
          <a:prstGeom prst="rect">
            <a:avLst/>
          </a:prstGeom>
        </p:spPr>
      </p:pic>
      <p:sp>
        <p:nvSpPr>
          <p:cNvPr id="5" name="TextBox 4"/>
          <p:cNvSpPr txBox="1"/>
          <p:nvPr/>
        </p:nvSpPr>
        <p:spPr>
          <a:xfrm>
            <a:off x="1160961" y="1224337"/>
            <a:ext cx="7587333" cy="461665"/>
          </a:xfrm>
          <a:prstGeom prst="rect">
            <a:avLst/>
          </a:prstGeom>
          <a:noFill/>
        </p:spPr>
        <p:txBody>
          <a:bodyPr wrap="none" rtlCol="0">
            <a:spAutoFit/>
          </a:bodyPr>
          <a:lstStyle/>
          <a:p>
            <a:r>
              <a:rPr lang="en-US" sz="2400" dirty="0" smtClean="0">
                <a:latin typeface="Karla" charset="0"/>
                <a:ea typeface="Karla" charset="0"/>
                <a:cs typeface="Karla" charset="0"/>
              </a:rPr>
              <a:t>However, we should have used sub-sample size 200.</a:t>
            </a:r>
            <a:endParaRPr lang="en-US" sz="2400" dirty="0">
              <a:latin typeface="Karla" charset="0"/>
              <a:ea typeface="Karla" charset="0"/>
              <a:cs typeface="Karla" charset="0"/>
            </a:endParaRPr>
          </a:p>
        </p:txBody>
      </p:sp>
    </p:spTree>
    <p:extLst>
      <p:ext uri="{BB962C8B-B14F-4D97-AF65-F5344CB8AC3E}">
        <p14:creationId xmlns:p14="http://schemas.microsoft.com/office/powerpoint/2010/main" val="99787588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Bootstrap</a:t>
            </a:r>
            <a:endParaRPr lang="en-US" dirty="0"/>
          </a:p>
        </p:txBody>
      </p:sp>
    </p:spTree>
    <p:extLst>
      <p:ext uri="{BB962C8B-B14F-4D97-AF65-F5344CB8AC3E}">
        <p14:creationId xmlns:p14="http://schemas.microsoft.com/office/powerpoint/2010/main" val="187134105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sp>
        <p:nvSpPr>
          <p:cNvPr id="3" name="TextBox 2"/>
          <p:cNvSpPr txBox="1"/>
          <p:nvPr/>
        </p:nvSpPr>
        <p:spPr>
          <a:xfrm>
            <a:off x="1093539" y="1343896"/>
            <a:ext cx="6405921" cy="461665"/>
          </a:xfrm>
          <a:prstGeom prst="rect">
            <a:avLst/>
          </a:prstGeom>
          <a:noFill/>
        </p:spPr>
        <p:txBody>
          <a:bodyPr wrap="none" rtlCol="0">
            <a:spAutoFit/>
          </a:bodyPr>
          <a:lstStyle/>
          <a:p>
            <a:r>
              <a:rPr lang="en-US" sz="2400" dirty="0" smtClean="0">
                <a:latin typeface="Karla" charset="0"/>
                <a:ea typeface="Karla" charset="0"/>
                <a:cs typeface="Karla" charset="0"/>
              </a:rPr>
              <a:t>Imagine we have 5 billiard balls in a bucket.</a:t>
            </a:r>
            <a:endParaRPr lang="en-US" sz="2400" dirty="0">
              <a:latin typeface="Karla" charset="0"/>
              <a:ea typeface="Karla" charset="0"/>
              <a:cs typeface="Karla" charset="0"/>
            </a:endParaRPr>
          </a:p>
        </p:txBody>
      </p:sp>
    </p:spTree>
    <p:extLst>
      <p:ext uri="{BB962C8B-B14F-4D97-AF65-F5344CB8AC3E}">
        <p14:creationId xmlns:p14="http://schemas.microsoft.com/office/powerpoint/2010/main" val="173110107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4" name="Picture 13"/>
          <p:cNvPicPr>
            <a:picLocks noChangeAspect="1"/>
          </p:cNvPicPr>
          <p:nvPr/>
        </p:nvPicPr>
        <p:blipFill>
          <a:blip r:embed="rId6"/>
          <a:stretch>
            <a:fillRect/>
          </a:stretch>
        </p:blipFill>
        <p:spPr>
          <a:xfrm>
            <a:off x="3109310" y="3389420"/>
            <a:ext cx="457200" cy="457200"/>
          </a:xfrm>
          <a:prstGeom prst="rect">
            <a:avLst/>
          </a:prstGeom>
        </p:spPr>
      </p:pic>
      <p:sp>
        <p:nvSpPr>
          <p:cNvPr id="12" name="TextBox 11"/>
          <p:cNvSpPr txBox="1"/>
          <p:nvPr/>
        </p:nvSpPr>
        <p:spPr>
          <a:xfrm>
            <a:off x="1013529" y="1113818"/>
            <a:ext cx="10016421" cy="830997"/>
          </a:xfrm>
          <a:prstGeom prst="rect">
            <a:avLst/>
          </a:prstGeom>
          <a:noFill/>
        </p:spPr>
        <p:txBody>
          <a:bodyPr wrap="square" rtlCol="0">
            <a:spAutoFit/>
          </a:bodyPr>
          <a:lstStyle/>
          <a:p>
            <a:r>
              <a:rPr lang="en-US" sz="2400" dirty="0" smtClean="0">
                <a:latin typeface="Karla" charset="0"/>
                <a:ea typeface="Karla" charset="0"/>
                <a:cs typeface="Karla" charset="0"/>
              </a:rPr>
              <a:t>We first pick randomly a ball and replicate it. This is called </a:t>
            </a:r>
            <a:r>
              <a:rPr lang="en-US" sz="2400" b="1" dirty="0" smtClean="0">
                <a:latin typeface="Karla" charset="0"/>
                <a:ea typeface="Karla" charset="0"/>
                <a:cs typeface="Karla" charset="0"/>
              </a:rPr>
              <a:t>sampling with replacement.</a:t>
            </a:r>
            <a:endParaRPr lang="en-US" sz="2400" b="1" dirty="0">
              <a:latin typeface="Karla" charset="0"/>
              <a:ea typeface="Karla" charset="0"/>
              <a:cs typeface="Karla" charset="0"/>
            </a:endParaRPr>
          </a:p>
        </p:txBody>
      </p:sp>
      <p:sp>
        <p:nvSpPr>
          <p:cNvPr id="13" name="TextBox 12"/>
          <p:cNvSpPr txBox="1"/>
          <p:nvPr/>
        </p:nvSpPr>
        <p:spPr>
          <a:xfrm>
            <a:off x="3749074" y="1483150"/>
            <a:ext cx="6750566" cy="461665"/>
          </a:xfrm>
          <a:prstGeom prst="rect">
            <a:avLst/>
          </a:prstGeom>
          <a:noFill/>
        </p:spPr>
        <p:txBody>
          <a:bodyPr wrap="none" rtlCol="0">
            <a:spAutoFit/>
          </a:bodyPr>
          <a:lstStyle/>
          <a:p>
            <a:r>
              <a:rPr lang="en-US" sz="2400" dirty="0" smtClean="0">
                <a:latin typeface="Karla" charset="0"/>
                <a:ea typeface="Karla" charset="0"/>
                <a:cs typeface="Karla" charset="0"/>
              </a:rPr>
              <a:t>We move the replicated ball to another bucket. </a:t>
            </a:r>
            <a:endParaRPr lang="en-US" sz="2400" dirty="0">
              <a:latin typeface="Karla" charset="0"/>
              <a:ea typeface="Karla" charset="0"/>
              <a:cs typeface="Karla" charset="0"/>
            </a:endParaRPr>
          </a:p>
        </p:txBody>
      </p:sp>
    </p:spTree>
    <p:extLst>
      <p:ext uri="{BB962C8B-B14F-4D97-AF65-F5344CB8AC3E}">
        <p14:creationId xmlns:p14="http://schemas.microsoft.com/office/powerpoint/2010/main" val="50723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1.875E-6 3.7037E-6 L 0.11836 -0.19954 C 0.14284 -0.24445 0.17995 -0.26852 0.21875 -0.26852 C 0.26289 -0.26852 0.29831 -0.24445 0.32278 -0.19954 L 0.44127 3.7037E-6 " pathEditMode="relative" rAng="0" ptsTypes="AAAAA">
                                      <p:cBhvr>
                                        <p:cTn id="10" dur="2000" fill="hold"/>
                                        <p:tgtEl>
                                          <p:spTgt spid="14"/>
                                        </p:tgtEl>
                                        <p:attrNameLst>
                                          <p:attrName>ppt_x</p:attrName>
                                          <p:attrName>ppt_y</p:attrName>
                                        </p:attrNameLst>
                                      </p:cBhvr>
                                      <p:rCtr x="22057" y="-13426"/>
                                    </p:animMotion>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spTree>
    <p:extLst>
      <p:ext uri="{BB962C8B-B14F-4D97-AF65-F5344CB8AC3E}">
        <p14:creationId xmlns:p14="http://schemas.microsoft.com/office/powerpoint/2010/main" val="171813379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3" name="Picture 12"/>
          <p:cNvPicPr>
            <a:picLocks noChangeAspect="1"/>
          </p:cNvPicPr>
          <p:nvPr/>
        </p:nvPicPr>
        <p:blipFill>
          <a:blip r:embed="rId5"/>
          <a:stretch>
            <a:fillRect/>
          </a:stretch>
        </p:blipFill>
        <p:spPr>
          <a:xfrm>
            <a:off x="3229025" y="3764070"/>
            <a:ext cx="457200" cy="457200"/>
          </a:xfrm>
          <a:prstGeom prst="rect">
            <a:avLst/>
          </a:prstGeom>
        </p:spPr>
      </p:pic>
      <p:sp>
        <p:nvSpPr>
          <p:cNvPr id="14" name="TextBox 13"/>
          <p:cNvSpPr txBox="1"/>
          <p:nvPr/>
        </p:nvSpPr>
        <p:spPr>
          <a:xfrm>
            <a:off x="1093539" y="1343896"/>
            <a:ext cx="8739893"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We then pick randomly another ball and again we replicate it.</a:t>
            </a:r>
            <a:endParaRPr lang="en-US" sz="2400" dirty="0">
              <a:solidFill>
                <a:schemeClr val="tx1">
                  <a:lumMod val="75000"/>
                  <a:lumOff val="25000"/>
                </a:schemeClr>
              </a:solidFill>
              <a:latin typeface="Karla" charset="0"/>
              <a:ea typeface="Karla" charset="0"/>
              <a:cs typeface="Karla" charset="0"/>
            </a:endParaRPr>
          </a:p>
        </p:txBody>
      </p:sp>
      <p:sp>
        <p:nvSpPr>
          <p:cNvPr id="15" name="TextBox 14"/>
          <p:cNvSpPr txBox="1"/>
          <p:nvPr/>
        </p:nvSpPr>
        <p:spPr>
          <a:xfrm>
            <a:off x="1093539" y="1767695"/>
            <a:ext cx="8510663"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Again, we then move the replicated ball to the other bucket.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609575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3.75E-6 0.00023 L 0.10456 -0.19306 C 0.12631 -0.23635 0.15899 -0.25973 0.19336 -0.25973 C 0.23243 -0.25973 0.26368 -0.23635 0.28542 -0.19306 L 0.39011 0.00023 " pathEditMode="relative" rAng="0" ptsTypes="AAAAA">
                                      <p:cBhvr>
                                        <p:cTn id="6" dur="2000" fill="hold"/>
                                        <p:tgtEl>
                                          <p:spTgt spid="13"/>
                                        </p:tgtEl>
                                        <p:attrNameLst>
                                          <p:attrName>ppt_x</p:attrName>
                                          <p:attrName>ppt_y</p:attrName>
                                        </p:attrNameLst>
                                      </p:cBhvr>
                                      <p:rCtr x="19505" y="-13009"/>
                                    </p:animMotion>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4" name="Picture 13"/>
          <p:cNvPicPr>
            <a:picLocks noChangeAspect="1"/>
          </p:cNvPicPr>
          <p:nvPr/>
        </p:nvPicPr>
        <p:blipFill>
          <a:blip r:embed="rId5"/>
          <a:stretch>
            <a:fillRect/>
          </a:stretch>
        </p:blipFill>
        <p:spPr>
          <a:xfrm>
            <a:off x="7980663" y="3764070"/>
            <a:ext cx="457200" cy="457200"/>
          </a:xfrm>
          <a:prstGeom prst="rect">
            <a:avLst/>
          </a:prstGeom>
        </p:spPr>
      </p:pic>
    </p:spTree>
    <p:extLst>
      <p:ext uri="{BB962C8B-B14F-4D97-AF65-F5344CB8AC3E}">
        <p14:creationId xmlns:p14="http://schemas.microsoft.com/office/powerpoint/2010/main" val="27557416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3"/>
          <a:stretch>
            <a:fillRect/>
          </a:stretch>
        </p:blipFill>
        <p:spPr>
          <a:xfrm>
            <a:off x="1625600" y="2381421"/>
            <a:ext cx="2540000" cy="2540000"/>
          </a:xfrm>
          <a:prstGeom prst="rect">
            <a:avLst/>
          </a:prstGeom>
        </p:spPr>
      </p:pic>
      <p:pic>
        <p:nvPicPr>
          <p:cNvPr id="5" name="Picture 4"/>
          <p:cNvPicPr>
            <a:picLocks noChangeAspect="1"/>
          </p:cNvPicPr>
          <p:nvPr/>
        </p:nvPicPr>
        <p:blipFill>
          <a:blip r:embed="rId3"/>
          <a:stretch>
            <a:fillRect/>
          </a:stretch>
        </p:blipFill>
        <p:spPr>
          <a:xfrm>
            <a:off x="7124357" y="2381421"/>
            <a:ext cx="2540000" cy="2540000"/>
          </a:xfrm>
          <a:prstGeom prst="rect">
            <a:avLst/>
          </a:prstGeom>
        </p:spPr>
      </p:pic>
      <p:pic>
        <p:nvPicPr>
          <p:cNvPr id="6" name="Picture 5"/>
          <p:cNvPicPr>
            <a:picLocks noChangeAspect="1"/>
          </p:cNvPicPr>
          <p:nvPr/>
        </p:nvPicPr>
        <p:blipFill>
          <a:blip r:embed="rId4"/>
          <a:stretch>
            <a:fillRect/>
          </a:stretch>
        </p:blipFill>
        <p:spPr>
          <a:xfrm>
            <a:off x="2423510" y="3994807"/>
            <a:ext cx="457200" cy="457200"/>
          </a:xfrm>
          <a:prstGeom prst="rect">
            <a:avLst/>
          </a:prstGeom>
        </p:spPr>
      </p:pic>
      <p:pic>
        <p:nvPicPr>
          <p:cNvPr id="7" name="Picture 6"/>
          <p:cNvPicPr>
            <a:picLocks noChangeAspect="1"/>
          </p:cNvPicPr>
          <p:nvPr/>
        </p:nvPicPr>
        <p:blipFill>
          <a:blip r:embed="rId5"/>
          <a:stretch>
            <a:fillRect/>
          </a:stretch>
        </p:blipFill>
        <p:spPr>
          <a:xfrm>
            <a:off x="2880710" y="4172121"/>
            <a:ext cx="457200" cy="457200"/>
          </a:xfrm>
          <a:prstGeom prst="rect">
            <a:avLst/>
          </a:prstGeom>
        </p:spPr>
      </p:pic>
      <p:pic>
        <p:nvPicPr>
          <p:cNvPr id="8" name="Picture 7"/>
          <p:cNvPicPr>
            <a:picLocks noChangeAspect="1"/>
          </p:cNvPicPr>
          <p:nvPr/>
        </p:nvPicPr>
        <p:blipFill>
          <a:blip r:embed="rId6"/>
          <a:stretch>
            <a:fillRect/>
          </a:stretch>
        </p:blipFill>
        <p:spPr>
          <a:xfrm>
            <a:off x="3147191" y="3846620"/>
            <a:ext cx="457200" cy="457200"/>
          </a:xfrm>
          <a:prstGeom prst="rect">
            <a:avLst/>
          </a:prstGeom>
        </p:spPr>
      </p:pic>
      <p:pic>
        <p:nvPicPr>
          <p:cNvPr id="9" name="Picture 8"/>
          <p:cNvPicPr>
            <a:picLocks noChangeAspect="1"/>
          </p:cNvPicPr>
          <p:nvPr/>
        </p:nvPicPr>
        <p:blipFill>
          <a:blip r:embed="rId7"/>
          <a:stretch>
            <a:fillRect/>
          </a:stretch>
        </p:blipFill>
        <p:spPr>
          <a:xfrm>
            <a:off x="3043183" y="3422821"/>
            <a:ext cx="457200" cy="457200"/>
          </a:xfrm>
          <a:prstGeom prst="rect">
            <a:avLst/>
          </a:prstGeom>
        </p:spPr>
      </p:pic>
      <p:pic>
        <p:nvPicPr>
          <p:cNvPr id="11" name="Picture 10"/>
          <p:cNvPicPr>
            <a:picLocks noChangeAspect="1"/>
          </p:cNvPicPr>
          <p:nvPr/>
        </p:nvPicPr>
        <p:blipFill>
          <a:blip r:embed="rId8"/>
          <a:stretch>
            <a:fillRect/>
          </a:stretch>
        </p:blipFill>
        <p:spPr>
          <a:xfrm>
            <a:off x="2626320" y="3618020"/>
            <a:ext cx="457200" cy="457200"/>
          </a:xfrm>
          <a:prstGeom prst="rect">
            <a:avLst/>
          </a:prstGeom>
        </p:spPr>
      </p:pic>
      <p:pic>
        <p:nvPicPr>
          <p:cNvPr id="12" name="Picture 11"/>
          <p:cNvPicPr>
            <a:picLocks noChangeAspect="1"/>
          </p:cNvPicPr>
          <p:nvPr/>
        </p:nvPicPr>
        <p:blipFill>
          <a:blip r:embed="rId7"/>
          <a:stretch>
            <a:fillRect/>
          </a:stretch>
        </p:blipFill>
        <p:spPr>
          <a:xfrm>
            <a:off x="8492610" y="3389420"/>
            <a:ext cx="457200" cy="457200"/>
          </a:xfrm>
          <a:prstGeom prst="rect">
            <a:avLst/>
          </a:prstGeom>
        </p:spPr>
      </p:pic>
      <p:pic>
        <p:nvPicPr>
          <p:cNvPr id="14" name="Picture 13"/>
          <p:cNvPicPr>
            <a:picLocks noChangeAspect="1"/>
          </p:cNvPicPr>
          <p:nvPr/>
        </p:nvPicPr>
        <p:blipFill>
          <a:blip r:embed="rId6"/>
          <a:stretch>
            <a:fillRect/>
          </a:stretch>
        </p:blipFill>
        <p:spPr>
          <a:xfrm>
            <a:off x="7980663" y="3764070"/>
            <a:ext cx="457200" cy="457200"/>
          </a:xfrm>
          <a:prstGeom prst="rect">
            <a:avLst/>
          </a:prstGeom>
        </p:spPr>
      </p:pic>
      <p:pic>
        <p:nvPicPr>
          <p:cNvPr id="13" name="Picture 12"/>
          <p:cNvPicPr>
            <a:picLocks noChangeAspect="1"/>
          </p:cNvPicPr>
          <p:nvPr/>
        </p:nvPicPr>
        <p:blipFill>
          <a:blip r:embed="rId4"/>
          <a:stretch>
            <a:fillRect/>
          </a:stretch>
        </p:blipFill>
        <p:spPr>
          <a:xfrm>
            <a:off x="2496779" y="4050660"/>
            <a:ext cx="457200" cy="457200"/>
          </a:xfrm>
          <a:prstGeom prst="rect">
            <a:avLst/>
          </a:prstGeom>
        </p:spPr>
      </p:pic>
      <p:sp>
        <p:nvSpPr>
          <p:cNvPr id="15" name="TextBox 14"/>
          <p:cNvSpPr txBox="1"/>
          <p:nvPr/>
        </p:nvSpPr>
        <p:spPr>
          <a:xfrm>
            <a:off x="1093539" y="1343896"/>
            <a:ext cx="3538148"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We repeat this process.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60019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2.29167E-6 -4.07407E-6 L 0.13073 -0.33217 C 0.15781 -0.40694 0.1987 -0.44722 0.24166 -0.44722 C 0.29036 -0.44722 0.32956 -0.40694 0.35664 -0.33217 L 0.4875 -4.07407E-6 " pathEditMode="relative" rAng="0" ptsTypes="AAAAA">
                                      <p:cBhvr>
                                        <p:cTn id="6" dur="2000" fill="hold"/>
                                        <p:tgtEl>
                                          <p:spTgt spid="13"/>
                                        </p:tgtEl>
                                        <p:attrNameLst>
                                          <p:attrName>ppt_x</p:attrName>
                                          <p:attrName>ppt_y</p:attrName>
                                        </p:attrNameLst>
                                      </p:cBhvr>
                                      <p:rCtr x="24375" y="-2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4" name="Picture 13"/>
          <p:cNvPicPr>
            <a:picLocks noChangeAspect="1"/>
          </p:cNvPicPr>
          <p:nvPr/>
        </p:nvPicPr>
        <p:blipFill>
          <a:blip r:embed="rId5"/>
          <a:stretch>
            <a:fillRect/>
          </a:stretch>
        </p:blipFill>
        <p:spPr>
          <a:xfrm>
            <a:off x="7980663" y="376407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sp>
        <p:nvSpPr>
          <p:cNvPr id="13" name="TextBox 12"/>
          <p:cNvSpPr txBox="1"/>
          <p:nvPr/>
        </p:nvSpPr>
        <p:spPr>
          <a:xfrm>
            <a:off x="1093539" y="1343896"/>
            <a:ext cx="984565"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Again</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00209378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4" name="Picture 13"/>
          <p:cNvPicPr>
            <a:picLocks noChangeAspect="1"/>
          </p:cNvPicPr>
          <p:nvPr/>
        </p:nvPicPr>
        <p:blipFill>
          <a:blip r:embed="rId5"/>
          <a:stretch>
            <a:fillRect/>
          </a:stretch>
        </p:blipFill>
        <p:spPr>
          <a:xfrm>
            <a:off x="7980663" y="376407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pic>
        <p:nvPicPr>
          <p:cNvPr id="16" name="Picture 15"/>
          <p:cNvPicPr>
            <a:picLocks noChangeAspect="1"/>
          </p:cNvPicPr>
          <p:nvPr/>
        </p:nvPicPr>
        <p:blipFill>
          <a:blip r:embed="rId5"/>
          <a:stretch>
            <a:fillRect/>
          </a:stretch>
        </p:blipFill>
        <p:spPr>
          <a:xfrm>
            <a:off x="8746683" y="3789573"/>
            <a:ext cx="457200" cy="457200"/>
          </a:xfrm>
          <a:prstGeom prst="rect">
            <a:avLst/>
          </a:prstGeom>
        </p:spPr>
      </p:pic>
      <p:sp>
        <p:nvSpPr>
          <p:cNvPr id="17" name="TextBox 16"/>
          <p:cNvSpPr txBox="1"/>
          <p:nvPr/>
        </p:nvSpPr>
        <p:spPr>
          <a:xfrm>
            <a:off x="1093539" y="1343896"/>
            <a:ext cx="1600118"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And again</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623484721"/>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a_template" id="{0AFD6BA7-B61A-7D41-8908-7B4B78340F6A}" vid="{597147FF-0FC3-AD43-965A-DDFE9BDB59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28259</TotalTime>
  <Words>4071</Words>
  <Application>Microsoft Macintosh PowerPoint</Application>
  <PresentationFormat>Widescreen</PresentationFormat>
  <Paragraphs>784</Paragraphs>
  <Slides>120</Slides>
  <Notes>55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120</vt:i4>
      </vt:variant>
    </vt:vector>
  </HeadingPairs>
  <TitlesOfParts>
    <vt:vector size="126" baseType="lpstr">
      <vt:lpstr>Calibri</vt:lpstr>
      <vt:lpstr>Cambria Math</vt:lpstr>
      <vt:lpstr>Karla</vt:lpstr>
      <vt:lpstr>Mangal</vt:lpstr>
      <vt:lpstr>Arial</vt:lpstr>
      <vt:lpstr>GEC_template</vt:lpstr>
      <vt:lpstr>Lecture 4-5: Linear Regression, kNN Regression and Inference</vt:lpstr>
      <vt:lpstr>Lecture Outline</vt:lpstr>
      <vt:lpstr>Let’s start</vt:lpstr>
      <vt:lpstr>Predicting a Variable </vt:lpstr>
      <vt:lpstr>Data</vt:lpstr>
      <vt:lpstr>Data</vt:lpstr>
      <vt:lpstr>Response vs. Predictor Variables</vt:lpstr>
      <vt:lpstr>Response vs. Predictor Variables</vt:lpstr>
      <vt:lpstr>Response vs. Predictor Variables</vt:lpstr>
      <vt:lpstr> Definition</vt:lpstr>
      <vt:lpstr>Statistical Model</vt:lpstr>
      <vt:lpstr>True vs. Statistical Model</vt:lpstr>
      <vt:lpstr>Statistical Model</vt:lpstr>
      <vt:lpstr>Statistical Model</vt:lpstr>
      <vt:lpstr>Statistical Model</vt:lpstr>
      <vt:lpstr>Statistical Model</vt:lpstr>
      <vt:lpstr>Prediction vs. Estimation</vt:lpstr>
      <vt:lpstr>Simple Prediction Model</vt:lpstr>
      <vt:lpstr>Simple Prediction Model</vt:lpstr>
      <vt:lpstr>Extend the Prediction Model</vt:lpstr>
      <vt:lpstr>Simple Prediction Models </vt:lpstr>
      <vt:lpstr>Simple Prediction Models </vt:lpstr>
      <vt:lpstr>k-Nearest Neighbors</vt:lpstr>
      <vt:lpstr> k-Nearest Neighbors - kNN</vt:lpstr>
      <vt:lpstr>Things to Consider </vt:lpstr>
      <vt:lpstr>Error Evaluation</vt:lpstr>
      <vt:lpstr>Error Evaluation</vt:lpstr>
      <vt:lpstr>Error Evaluation</vt:lpstr>
      <vt:lpstr>Error Evaluation</vt:lpstr>
      <vt:lpstr>Error Evaluation</vt:lpstr>
      <vt:lpstr>Error Evaluation</vt:lpstr>
      <vt:lpstr>Error Evaluation </vt:lpstr>
      <vt:lpstr>Error Evaluation </vt:lpstr>
      <vt:lpstr>Error Evaluation </vt:lpstr>
      <vt:lpstr>Things to Consider </vt:lpstr>
      <vt:lpstr>Model Comparison</vt:lpstr>
      <vt:lpstr>Model Comparison</vt:lpstr>
      <vt:lpstr>Things to Consider </vt:lpstr>
      <vt:lpstr>Model Fitness  </vt:lpstr>
      <vt:lpstr>Model fitness</vt:lpstr>
      <vt:lpstr>Model fitness</vt:lpstr>
      <vt:lpstr>Model fitness</vt:lpstr>
      <vt:lpstr>R-squared</vt:lpstr>
      <vt:lpstr>Linear Regression</vt:lpstr>
      <vt:lpstr>Linear Models</vt:lpstr>
      <vt:lpstr>Linear Regression</vt:lpstr>
      <vt:lpstr>Linear Regression </vt:lpstr>
      <vt:lpstr>Linear Regression </vt:lpstr>
      <vt:lpstr>Linear Regression </vt:lpstr>
      <vt:lpstr>Linear Regression </vt:lpstr>
      <vt:lpstr>Inference for Linear Regression</vt:lpstr>
      <vt:lpstr>Inference for Linear Regression</vt:lpstr>
      <vt:lpstr>Linear Regression</vt:lpstr>
      <vt:lpstr>PowerPoint Presentation</vt:lpstr>
      <vt:lpstr>More on Loss Function  </vt:lpstr>
      <vt:lpstr>Loss Functions Revisited  </vt:lpstr>
      <vt:lpstr>Things to Consider </vt:lpstr>
      <vt:lpstr>Evaluating Significance of Predictors </vt:lpstr>
      <vt:lpstr>Evaluating Significance of Predictors</vt:lpstr>
      <vt:lpstr>Evaluating Significance of Predictors</vt:lpstr>
      <vt:lpstr>Evaluating Significance of Predictors</vt:lpstr>
      <vt:lpstr>Evaluating Significance of Predictors</vt:lpstr>
      <vt:lpstr>Evaluating Significance of Predictors</vt:lpstr>
      <vt:lpstr>Evaluating Significance of Predictors</vt:lpstr>
      <vt:lpstr>Evaluating Significance of Predictors</vt:lpstr>
      <vt:lpstr>Evaluating Significance of Predictors</vt:lpstr>
      <vt:lpstr>Evaluating Significance of Predictors</vt:lpstr>
      <vt:lpstr>Evaluating Significance of Predictors</vt:lpstr>
      <vt:lpstr>Evaluating Significance of Predictors</vt:lpstr>
      <vt:lpstr>Evaluating Significance of Predictors </vt:lpstr>
      <vt:lpstr>Evaluating Significance of Predictors </vt:lpstr>
      <vt:lpstr>Evaluating Significance of Predictors </vt:lpstr>
      <vt:lpstr>Evaluating Significance of Predictors </vt:lpstr>
      <vt:lpstr>Evaluating Significance of Predictors </vt:lpstr>
      <vt:lpstr>Evaluating Significance of Predictors </vt:lpstr>
      <vt:lpstr>Evaluating Significance of Predictors </vt:lpstr>
      <vt:lpstr>PowerPoint Presentation</vt:lpstr>
      <vt:lpstr>PowerPoint Presentation</vt:lpstr>
      <vt:lpstr>Evaluating Significance of Predictors</vt:lpstr>
      <vt:lpstr>Estimate Uncertainty for Coefficients</vt:lpstr>
      <vt:lpstr>Estimate Uncertainty for Coefficients</vt:lpstr>
      <vt:lpstr>Estimate Uncertainty for Coefficients</vt:lpstr>
      <vt:lpstr>Sample size</vt:lpstr>
      <vt:lpstr>Sample size</vt:lpstr>
      <vt:lpstr>PowerPoint Presentation</vt:lpstr>
      <vt:lpstr>PowerPoint Presentation</vt:lpstr>
      <vt:lpstr>How do μ_β and σ_β depend on ε, f ̂, and number of samples?</vt:lpstr>
      <vt:lpstr>How do μ_β and σ_β depend on ε, f ̂, and number of samples?</vt:lpstr>
      <vt:lpstr>How do μ_β and σ_β depend on ε, f ̂, and number of samples?</vt:lpstr>
      <vt:lpstr>How do μ_β and σ_β depend on ε, f ̂, and number of samples?</vt:lpstr>
      <vt:lpstr>Bootstrap</vt:lpstr>
      <vt:lpstr>Bootstrap</vt:lpstr>
      <vt:lpstr>Bootstrap</vt:lpstr>
      <vt:lpstr>Bootstrap</vt:lpstr>
      <vt:lpstr>Bootstrap</vt:lpstr>
      <vt:lpstr>Bootstrap</vt:lpstr>
      <vt:lpstr>Bootstrap</vt:lpstr>
      <vt:lpstr>Bootstrap</vt:lpstr>
      <vt:lpstr>Bootstrap</vt:lpstr>
      <vt:lpstr>Bootstrap</vt:lpstr>
      <vt:lpstr>Bootstrap</vt:lpstr>
      <vt:lpstr>Bootstrap</vt:lpstr>
      <vt:lpstr>Bootstrapping for Estimating Sampling Error</vt:lpstr>
      <vt:lpstr>Standard Errors</vt:lpstr>
      <vt:lpstr>Standard Errors</vt:lpstr>
      <vt:lpstr>Standard Errors</vt:lpstr>
      <vt:lpstr>Importance of predictors</vt:lpstr>
      <vt:lpstr>Importance of predictors</vt:lpstr>
      <vt:lpstr>PowerPoint Presentation</vt:lpstr>
      <vt:lpstr>Hypothesis testing</vt:lpstr>
      <vt:lpstr>Hypothesis testing</vt:lpstr>
      <vt:lpstr>Hypothesis testing</vt:lpstr>
      <vt:lpstr>Things to Consider </vt:lpstr>
      <vt:lpstr>How well do we know f ̂? </vt:lpstr>
      <vt:lpstr>How well do we know f ̂? </vt:lpstr>
      <vt:lpstr>How well do we know f ̂? </vt:lpstr>
      <vt:lpstr>How well do we know f ̂? </vt:lpstr>
      <vt:lpstr>How well do we know f ̂? </vt:lpstr>
      <vt:lpstr>How well do we know f ̂? </vt:lpstr>
      <vt:lpstr>How well do we know f ̂? </vt:lpstr>
    </vt:vector>
  </TitlesOfParts>
  <Company>harvard</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pavlos protopapas</dc:creator>
  <cp:lastModifiedBy>Microsoft Office User</cp:lastModifiedBy>
  <cp:revision>459</cp:revision>
  <cp:lastPrinted>2018-05-11T23:31:28Z</cp:lastPrinted>
  <dcterms:created xsi:type="dcterms:W3CDTF">2018-04-18T18:49:01Z</dcterms:created>
  <dcterms:modified xsi:type="dcterms:W3CDTF">2018-09-19T01:40:18Z</dcterms:modified>
</cp:coreProperties>
</file>